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254" r:id="rId1"/>
    <p:sldMasterId id="2147487459" r:id="rId2"/>
  </p:sldMasterIdLst>
  <p:notesMasterIdLst>
    <p:notesMasterId r:id="rId17"/>
  </p:notesMasterIdLst>
  <p:handoutMasterIdLst>
    <p:handoutMasterId r:id="rId18"/>
  </p:handoutMasterIdLst>
  <p:sldIdLst>
    <p:sldId id="275" r:id="rId3"/>
    <p:sldId id="296" r:id="rId4"/>
    <p:sldId id="411" r:id="rId5"/>
    <p:sldId id="412" r:id="rId6"/>
    <p:sldId id="399" r:id="rId7"/>
    <p:sldId id="413" r:id="rId8"/>
    <p:sldId id="414" r:id="rId9"/>
    <p:sldId id="402" r:id="rId10"/>
    <p:sldId id="404" r:id="rId11"/>
    <p:sldId id="415" r:id="rId12"/>
    <p:sldId id="407" r:id="rId13"/>
    <p:sldId id="409" r:id="rId14"/>
    <p:sldId id="416" r:id="rId15"/>
    <p:sldId id="410" r:id="rId16"/>
  </p:sldIdLst>
  <p:sldSz cx="9906000" cy="6858000" type="A4"/>
  <p:notesSz cx="6794500" cy="9982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1pPr>
    <a:lvl2pPr marL="454025" indent="1588" algn="l" rtl="0" fontAlgn="base">
      <a:spcBef>
        <a:spcPct val="0"/>
      </a:spcBef>
      <a:spcAft>
        <a:spcPct val="0"/>
      </a:spcAft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2pPr>
    <a:lvl3pPr marL="911225" indent="1588" algn="l" rtl="0" fontAlgn="base">
      <a:spcBef>
        <a:spcPct val="0"/>
      </a:spcBef>
      <a:spcAft>
        <a:spcPct val="0"/>
      </a:spcAft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3pPr>
    <a:lvl4pPr marL="1368425" indent="1588" algn="l" rtl="0" fontAlgn="base">
      <a:spcBef>
        <a:spcPct val="0"/>
      </a:spcBef>
      <a:spcAft>
        <a:spcPct val="0"/>
      </a:spcAft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4pPr>
    <a:lvl5pPr marL="1825625" indent="1588" algn="l" rtl="0" fontAlgn="base">
      <a:spcBef>
        <a:spcPct val="0"/>
      </a:spcBef>
      <a:spcAft>
        <a:spcPct val="0"/>
      </a:spcAft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5pPr>
    <a:lvl6pPr marL="2286000" algn="l" defTabSz="914400" rtl="0" eaLnBrk="1" latinLnBrk="0" hangingPunct="1"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6pPr>
    <a:lvl7pPr marL="2743200" algn="l" defTabSz="914400" rtl="0" eaLnBrk="1" latinLnBrk="0" hangingPunct="1"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7pPr>
    <a:lvl8pPr marL="3200400" algn="l" defTabSz="914400" rtl="0" eaLnBrk="1" latinLnBrk="0" hangingPunct="1"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8pPr>
    <a:lvl9pPr marL="3657600" algn="l" defTabSz="914400" rtl="0" eaLnBrk="1" latinLnBrk="0" hangingPunct="1">
      <a:defRPr sz="3000" kern="1200">
        <a:solidFill>
          <a:srgbClr val="FF0000"/>
        </a:solidFill>
        <a:latin typeface="Arial" pitchFamily="34" charset="0"/>
        <a:ea typeface="LF_Kai"/>
        <a:cs typeface="LF_Ka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67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650">
          <p15:clr>
            <a:srgbClr val="A4A3A4"/>
          </p15:clr>
        </p15:guide>
        <p15:guide id="4" orient="horz" pos="4302">
          <p15:clr>
            <a:srgbClr val="A4A3A4"/>
          </p15:clr>
        </p15:guide>
        <p15:guide id="5" orient="horz" pos="4040">
          <p15:clr>
            <a:srgbClr val="A4A3A4"/>
          </p15:clr>
        </p15:guide>
        <p15:guide id="6" orient="horz" pos="659">
          <p15:clr>
            <a:srgbClr val="A4A3A4"/>
          </p15:clr>
        </p15:guide>
        <p15:guide id="7" orient="horz" pos="4227">
          <p15:clr>
            <a:srgbClr val="A4A3A4"/>
          </p15:clr>
        </p15:guide>
        <p15:guide id="8" orient="horz" pos="4089">
          <p15:clr>
            <a:srgbClr val="A4A3A4"/>
          </p15:clr>
        </p15:guide>
        <p15:guide id="9">
          <p15:clr>
            <a:srgbClr val="A4A3A4"/>
          </p15:clr>
        </p15:guide>
        <p15:guide id="10" pos="6100">
          <p15:clr>
            <a:srgbClr val="A4A3A4"/>
          </p15:clr>
        </p15:guide>
        <p15:guide id="11" pos="6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7C"/>
    <a:srgbClr val="B4975A"/>
    <a:srgbClr val="FFC000"/>
    <a:srgbClr val="FFCC00"/>
    <a:srgbClr val="FF9999"/>
    <a:srgbClr val="CCFF99"/>
    <a:srgbClr val="C5FFDF"/>
    <a:srgbClr val="FAA634"/>
    <a:srgbClr val="336699"/>
    <a:srgbClr val="F0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8" autoAdjust="0"/>
    <p:restoredTop sz="95204" autoAdjust="0"/>
  </p:normalViewPr>
  <p:slideViewPr>
    <p:cSldViewPr snapToGrid="0">
      <p:cViewPr varScale="1">
        <p:scale>
          <a:sx n="109" d="100"/>
          <a:sy n="109" d="100"/>
        </p:scale>
        <p:origin x="-1686" y="-84"/>
      </p:cViewPr>
      <p:guideLst>
        <p:guide orient="horz" pos="667"/>
        <p:guide orient="horz" pos="4319"/>
        <p:guide orient="horz" pos="650"/>
        <p:guide orient="horz" pos="4302"/>
        <p:guide orient="horz" pos="4040"/>
        <p:guide orient="horz" pos="659"/>
        <p:guide orient="horz" pos="4227"/>
        <p:guide orient="horz" pos="4089"/>
        <p:guide/>
        <p:guide pos="6100"/>
        <p:guide pos="6175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4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62178128427857"/>
          <c:y val="7.1143589065755269E-2"/>
          <c:w val="0.93288204877640635"/>
          <c:h val="0.666517482836316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'2009-2022'!$B$10</c:f>
              <c:strCache>
                <c:ptCount val="1"/>
                <c:pt idx="0">
                  <c:v>Консодидированный бюджет Иркутской области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'2009-2022'!$D$1:$L$1</c:f>
              <c:strCache>
                <c:ptCount val="9"/>
                <c:pt idx="0">
                  <c:v>2009Ф</c:v>
                </c:pt>
                <c:pt idx="1">
                  <c:v>2010Ф</c:v>
                </c:pt>
                <c:pt idx="2">
                  <c:v>2011Ф</c:v>
                </c:pt>
                <c:pt idx="3">
                  <c:v>2012Ф</c:v>
                </c:pt>
                <c:pt idx="4">
                  <c:v>2013Ф</c:v>
                </c:pt>
                <c:pt idx="5">
                  <c:v>2014Ф</c:v>
                </c:pt>
                <c:pt idx="6">
                  <c:v>2015Ф</c:v>
                </c:pt>
                <c:pt idx="7">
                  <c:v>2016О</c:v>
                </c:pt>
                <c:pt idx="8">
                  <c:v>2017П (Совместно с проектом "Угахан")</c:v>
                </c:pt>
              </c:strCache>
            </c:strRef>
          </c:cat>
          <c:val>
            <c:numRef>
              <c:f>'2009-2022'!$D$10:$L$10</c:f>
              <c:numCache>
                <c:formatCode>_-* #,##0_р_._-;\-* #,##0_р_._-;_-* "-"??_р_._-;_-@_-</c:formatCode>
                <c:ptCount val="9"/>
                <c:pt idx="0">
                  <c:v>471</c:v>
                </c:pt>
                <c:pt idx="1">
                  <c:v>530</c:v>
                </c:pt>
                <c:pt idx="2">
                  <c:v>1086</c:v>
                </c:pt>
                <c:pt idx="3">
                  <c:v>1070.1289999999999</c:v>
                </c:pt>
                <c:pt idx="4">
                  <c:v>811.55499999999995</c:v>
                </c:pt>
                <c:pt idx="5">
                  <c:v>1025.8745552060002</c:v>
                </c:pt>
                <c:pt idx="6">
                  <c:v>1696.6555254999998</c:v>
                </c:pt>
                <c:pt idx="7">
                  <c:v>1634.3597021999994</c:v>
                </c:pt>
                <c:pt idx="8">
                  <c:v>1235.0139841399996</c:v>
                </c:pt>
              </c:numCache>
            </c:numRef>
          </c:val>
        </c:ser>
        <c:ser>
          <c:idx val="1"/>
          <c:order val="1"/>
          <c:tx>
            <c:strRef>
              <c:f>'2009-2022'!$B$11</c:f>
              <c:strCache>
                <c:ptCount val="1"/>
                <c:pt idx="0">
                  <c:v>Федеральный бюджет и прочие региональные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'2009-2022'!$D$1:$L$1</c:f>
              <c:strCache>
                <c:ptCount val="9"/>
                <c:pt idx="0">
                  <c:v>2009Ф</c:v>
                </c:pt>
                <c:pt idx="1">
                  <c:v>2010Ф</c:v>
                </c:pt>
                <c:pt idx="2">
                  <c:v>2011Ф</c:v>
                </c:pt>
                <c:pt idx="3">
                  <c:v>2012Ф</c:v>
                </c:pt>
                <c:pt idx="4">
                  <c:v>2013Ф</c:v>
                </c:pt>
                <c:pt idx="5">
                  <c:v>2014Ф</c:v>
                </c:pt>
                <c:pt idx="6">
                  <c:v>2015Ф</c:v>
                </c:pt>
                <c:pt idx="7">
                  <c:v>2016О</c:v>
                </c:pt>
                <c:pt idx="8">
                  <c:v>2017П (Совместно с проектом "Угахан")</c:v>
                </c:pt>
              </c:strCache>
            </c:strRef>
          </c:cat>
          <c:val>
            <c:numRef>
              <c:f>'2009-2022'!$D$11:$L$11</c:f>
              <c:numCache>
                <c:formatCode>_-* #,##0_р_._-;\-* #,##0_р_._-;_-* "-"??_р_._-;_-@_-</c:formatCode>
                <c:ptCount val="9"/>
                <c:pt idx="0">
                  <c:v>244</c:v>
                </c:pt>
                <c:pt idx="1">
                  <c:v>296.10000000000002</c:v>
                </c:pt>
                <c:pt idx="2">
                  <c:v>538</c:v>
                </c:pt>
                <c:pt idx="3">
                  <c:v>842.31600000000003</c:v>
                </c:pt>
                <c:pt idx="4">
                  <c:v>745.83875599999988</c:v>
                </c:pt>
                <c:pt idx="5">
                  <c:v>679.80798229399988</c:v>
                </c:pt>
                <c:pt idx="6">
                  <c:v>855.49261572000012</c:v>
                </c:pt>
                <c:pt idx="7">
                  <c:v>2866.52701144</c:v>
                </c:pt>
                <c:pt idx="8">
                  <c:v>2548.9328544770433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73568"/>
        <c:axId val="98953472"/>
      </c:barChart>
      <c:catAx>
        <c:axId val="497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8953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953472"/>
        <c:scaling>
          <c:orientation val="minMax"/>
        </c:scaling>
        <c:delete val="0"/>
        <c:axPos val="l"/>
        <c:numFmt formatCode="_-* #,##0_р_._-;\-* #,##0_р_._-;_-* &quot;-&quot;??_р_._-;_-@_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206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735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933624774175951"/>
          <c:y val="0.88729243376951983"/>
          <c:w val="0.3108652895660769"/>
          <c:h val="9.592351315797755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206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8730830897760747"/>
          <c:y val="0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205406985276081E-2"/>
          <c:y val="0.2117653153578688"/>
          <c:w val="0.93888888888888888"/>
          <c:h val="0.63542887937486903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Лист1!$C$3</c:f>
              <c:strCache>
                <c:ptCount val="1"/>
                <c:pt idx="0">
                  <c:v>Финансирование программ социально-экономического партнерства, млн руб.</c:v>
                </c:pt>
              </c:strCache>
            </c:strRef>
          </c:tx>
          <c:spPr>
            <a:solidFill>
              <a:srgbClr val="00457C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0.26243253867883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24464342013477E-3"/>
                  <c:y val="0.20999799155244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79494207702856E-2"/>
                      <c:h val="0.1754801905220462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7777777777777779E-3"/>
                  <c:y val="0.2037037037037036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4778310287637365E-17"/>
                  <c:y val="0.2025591876910324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149460133930016E-2"/>
                      <c:h val="8.51762349243691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Лист1!$B$4:$B$7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Лист1!$C$4:$C$7</c:f>
              <c:numCache>
                <c:formatCode>General</c:formatCode>
                <c:ptCount val="4"/>
                <c:pt idx="0">
                  <c:v>19.5</c:v>
                </c:pt>
                <c:pt idx="1">
                  <c:v>22.8</c:v>
                </c:pt>
                <c:pt idx="2">
                  <c:v>28</c:v>
                </c:pt>
                <c:pt idx="3">
                  <c:v>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6"/>
        <c:overlap val="100"/>
        <c:axId val="34188800"/>
        <c:axId val="98956352"/>
      </c:barChart>
      <c:catAx>
        <c:axId val="3418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956352"/>
        <c:crosses val="autoZero"/>
        <c:auto val="1"/>
        <c:lblAlgn val="ctr"/>
        <c:lblOffset val="100"/>
        <c:noMultiLvlLbl val="0"/>
      </c:catAx>
      <c:valAx>
        <c:axId val="98956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41888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t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476" y="0"/>
            <a:ext cx="2943438" cy="4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2614"/>
            <a:ext cx="2945024" cy="4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b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476" y="9482614"/>
            <a:ext cx="2943438" cy="4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BF4ECCE-AC42-4924-A25C-740182DD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t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6" y="0"/>
            <a:ext cx="2943438" cy="49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49300"/>
            <a:ext cx="5402263" cy="374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5" y="4742107"/>
            <a:ext cx="5436235" cy="449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2614"/>
            <a:ext cx="2945024" cy="4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b" anchorCtr="0" compatLnSpc="1">
            <a:prstTxWarp prst="textNoShape">
              <a:avLst/>
            </a:prstTxWarp>
          </a:bodyPr>
          <a:lstStyle>
            <a:lvl1pPr algn="l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6" y="9482614"/>
            <a:ext cx="2943438" cy="4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839" tIns="45420" rIns="90839" bIns="4542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9F195-3ADB-4183-A63A-95B5BCB3E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8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4665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96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53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60" algn="l" defTabSz="9138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9F195-3ADB-4183-A63A-95B5BCB3EA5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4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4"/>
            <a:ext cx="990600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1016000"/>
          </a:xfrm>
          <a:prstGeom prst="rect">
            <a:avLst/>
          </a:prstGeom>
          <a:solidFill>
            <a:srgbClr val="0044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GB" altLang="ru-RU" sz="4400" smtClean="0">
              <a:solidFill>
                <a:srgbClr val="FFFFFF"/>
              </a:solidFill>
              <a:ea typeface="+mn-ea"/>
            </a:endParaRPr>
          </a:p>
        </p:txBody>
      </p:sp>
      <p:cxnSp>
        <p:nvCxnSpPr>
          <p:cNvPr id="7" name="Прямая соединительная линия 2"/>
          <p:cNvCxnSpPr>
            <a:cxnSpLocks noChangeShapeType="1"/>
          </p:cNvCxnSpPr>
          <p:nvPr userDrawn="1"/>
        </p:nvCxnSpPr>
        <p:spPr bwMode="auto">
          <a:xfrm flipV="1">
            <a:off x="0" y="3854451"/>
            <a:ext cx="9906000" cy="11113"/>
          </a:xfrm>
          <a:prstGeom prst="line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15" descr="logo_rus_t_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40" y="274863"/>
            <a:ext cx="197948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4175" y="4080778"/>
            <a:ext cx="8437365" cy="6436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lang="en-GB" sz="2800" b="1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40000"/>
              </a:spcBef>
              <a:buClr>
                <a:srgbClr val="B69B63"/>
              </a:buClr>
              <a:buSzPct val="120000"/>
              <a:buFont typeface="Wingdings" pitchFamily="2" charset="2"/>
              <a:buNone/>
            </a:pPr>
            <a:r>
              <a:rPr lang="ru-RU" altLang="ru-RU" noProof="0" dirty="0" smtClean="0"/>
              <a:t>Образец заголовка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4171" y="4798186"/>
            <a:ext cx="8439406" cy="440567"/>
          </a:xfrm>
        </p:spPr>
        <p:txBody>
          <a:bodyPr lIns="91429" anchor="ctr"/>
          <a:lstStyle>
            <a:lvl1pPr marL="0" indent="0" algn="l">
              <a:buFont typeface="Wingdings" pitchFamily="2" charset="2"/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GB" dirty="0"/>
          </a:p>
        </p:txBody>
      </p:sp>
      <p:cxnSp>
        <p:nvCxnSpPr>
          <p:cNvPr id="8" name="Gerade Verbindung 21"/>
          <p:cNvCxnSpPr/>
          <p:nvPr userDrawn="1"/>
        </p:nvCxnSpPr>
        <p:spPr bwMode="gray">
          <a:xfrm flipH="1">
            <a:off x="10002840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9" name="Gerade Verbindung 22"/>
          <p:cNvCxnSpPr/>
          <p:nvPr userDrawn="1"/>
        </p:nvCxnSpPr>
        <p:spPr bwMode="gray">
          <a:xfrm flipH="1">
            <a:off x="10002840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0" name="Gerade Verbindung 23"/>
          <p:cNvCxnSpPr/>
          <p:nvPr userDrawn="1"/>
        </p:nvCxnSpPr>
        <p:spPr bwMode="gray">
          <a:xfrm flipH="1">
            <a:off x="10002840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1" name="Gerade Verbindung 24"/>
          <p:cNvCxnSpPr/>
          <p:nvPr userDrawn="1"/>
        </p:nvCxnSpPr>
        <p:spPr bwMode="gray">
          <a:xfrm flipH="1">
            <a:off x="10002840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2" name="Gerade Verbindung 25"/>
          <p:cNvCxnSpPr/>
          <p:nvPr userDrawn="1"/>
        </p:nvCxnSpPr>
        <p:spPr bwMode="gray">
          <a:xfrm rot="5400000" flipH="1">
            <a:off x="40957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3" name="Gerade Verbindung 26"/>
          <p:cNvCxnSpPr/>
          <p:nvPr userDrawn="1"/>
        </p:nvCxnSpPr>
        <p:spPr bwMode="gray">
          <a:xfrm rot="5400000" flipH="1">
            <a:off x="471487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4" name="Gerade Verbindung 27"/>
          <p:cNvCxnSpPr/>
          <p:nvPr userDrawn="1"/>
        </p:nvCxnSpPr>
        <p:spPr bwMode="gray">
          <a:xfrm rot="5400000" flipH="1">
            <a:off x="500062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5" name="Gerade Verbindung 28"/>
          <p:cNvCxnSpPr/>
          <p:nvPr userDrawn="1"/>
        </p:nvCxnSpPr>
        <p:spPr bwMode="gray">
          <a:xfrm rot="5400000" flipH="1">
            <a:off x="9304339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6" name="Gerade Verbindung 29"/>
          <p:cNvCxnSpPr/>
          <p:nvPr userDrawn="1"/>
        </p:nvCxnSpPr>
        <p:spPr bwMode="gray">
          <a:xfrm rot="5400000" flipH="1">
            <a:off x="40957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7" name="Gerade Verbindung 30"/>
          <p:cNvCxnSpPr/>
          <p:nvPr userDrawn="1"/>
        </p:nvCxnSpPr>
        <p:spPr bwMode="gray">
          <a:xfrm rot="5400000" flipH="1">
            <a:off x="471487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8" name="Gerade Verbindung 31"/>
          <p:cNvCxnSpPr/>
          <p:nvPr userDrawn="1"/>
        </p:nvCxnSpPr>
        <p:spPr bwMode="gray">
          <a:xfrm rot="5400000" flipH="1">
            <a:off x="500062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9" name="Gerade Verbindung 32"/>
          <p:cNvCxnSpPr/>
          <p:nvPr userDrawn="1"/>
        </p:nvCxnSpPr>
        <p:spPr bwMode="gray">
          <a:xfrm rot="5400000" flipH="1">
            <a:off x="9304339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0" name="Gerade Verbindung 15"/>
          <p:cNvCxnSpPr/>
          <p:nvPr userDrawn="1"/>
        </p:nvCxnSpPr>
        <p:spPr bwMode="gray">
          <a:xfrm flipH="1">
            <a:off x="-274638" y="438150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1" name="Gerade Verbindung 16"/>
          <p:cNvCxnSpPr/>
          <p:nvPr userDrawn="1"/>
        </p:nvCxnSpPr>
        <p:spPr bwMode="gray">
          <a:xfrm flipH="1">
            <a:off x="-274638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5" name="Gerade Verbindung 17"/>
          <p:cNvCxnSpPr/>
          <p:nvPr userDrawn="1"/>
        </p:nvCxnSpPr>
        <p:spPr bwMode="gray">
          <a:xfrm flipH="1">
            <a:off x="-274638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6" name="Gerade Verbindung 18"/>
          <p:cNvCxnSpPr/>
          <p:nvPr userDrawn="1"/>
        </p:nvCxnSpPr>
        <p:spPr bwMode="gray">
          <a:xfrm flipH="1">
            <a:off x="-274638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7" name="Gerade Verbindung 19"/>
          <p:cNvCxnSpPr/>
          <p:nvPr userDrawn="1"/>
        </p:nvCxnSpPr>
        <p:spPr bwMode="gray">
          <a:xfrm flipH="1">
            <a:off x="-274638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28" name="Runde Klammer links 87"/>
          <p:cNvSpPr/>
          <p:nvPr userDrawn="1"/>
        </p:nvSpPr>
        <p:spPr bwMode="gray">
          <a:xfrm>
            <a:off x="-550545" y="0"/>
            <a:ext cx="203200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Runde Klammer links 88"/>
          <p:cNvSpPr/>
          <p:nvPr userDrawn="1"/>
        </p:nvSpPr>
        <p:spPr bwMode="gray">
          <a:xfrm>
            <a:off x="-550539" y="6357938"/>
            <a:ext cx="205739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Textplatzhalter 11"/>
          <p:cNvSpPr txBox="1">
            <a:spLocks/>
          </p:cNvSpPr>
          <p:nvPr userDrawn="1"/>
        </p:nvSpPr>
        <p:spPr bwMode="gray">
          <a:xfrm rot="16200000">
            <a:off x="-814762" y="814017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31" name="Textplatzhalter 11"/>
          <p:cNvSpPr txBox="1">
            <a:spLocks/>
          </p:cNvSpPr>
          <p:nvPr userDrawn="1"/>
        </p:nvSpPr>
        <p:spPr bwMode="gray">
          <a:xfrm rot="16200000">
            <a:off x="-814762" y="3995208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Content</a:t>
            </a:r>
          </a:p>
        </p:txBody>
      </p:sp>
      <p:sp>
        <p:nvSpPr>
          <p:cNvPr id="32" name="Textplatzhalter 11"/>
          <p:cNvSpPr txBox="1">
            <a:spLocks/>
          </p:cNvSpPr>
          <p:nvPr userDrawn="1"/>
        </p:nvSpPr>
        <p:spPr bwMode="gray">
          <a:xfrm rot="16200000">
            <a:off x="-564196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33" name="Freihandform 92"/>
          <p:cNvSpPr/>
          <p:nvPr userDrawn="1"/>
        </p:nvSpPr>
        <p:spPr>
          <a:xfrm>
            <a:off x="-550545" y="1798638"/>
            <a:ext cx="203200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74175" y="6045202"/>
            <a:ext cx="5721351" cy="352425"/>
          </a:xfrm>
        </p:spPr>
        <p:txBody>
          <a:bodyPr anchor="ctr"/>
          <a:lstStyle>
            <a:lvl1pPr marL="85725" indent="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B69B63"/>
              </a:buClr>
              <a:buSzPct val="120000"/>
              <a:buFont typeface="Wingdings" panose="05000000000000000000" pitchFamily="2" charset="2"/>
              <a:buNone/>
              <a:defRPr lang="ru-RU" sz="1100" b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Дата</a:t>
            </a:r>
            <a:endParaRPr lang="ru-RU" dirty="0"/>
          </a:p>
        </p:txBody>
      </p:sp>
      <p:sp>
        <p:nvSpPr>
          <p:cNvPr id="44" name="Rechteck 59"/>
          <p:cNvSpPr/>
          <p:nvPr userDrawn="1"/>
        </p:nvSpPr>
        <p:spPr bwMode="gray">
          <a:xfrm>
            <a:off x="11386115" y="437955"/>
            <a:ext cx="851607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101 | 135</a:t>
            </a:r>
          </a:p>
        </p:txBody>
      </p:sp>
      <p:sp>
        <p:nvSpPr>
          <p:cNvPr id="45" name="Rechteck 60"/>
          <p:cNvSpPr/>
          <p:nvPr userDrawn="1"/>
        </p:nvSpPr>
        <p:spPr bwMode="gray">
          <a:xfrm>
            <a:off x="11386115" y="741980"/>
            <a:ext cx="851607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70 | 130 | 160</a:t>
            </a:r>
          </a:p>
        </p:txBody>
      </p:sp>
      <p:sp>
        <p:nvSpPr>
          <p:cNvPr id="46" name="Rechteck 61"/>
          <p:cNvSpPr/>
          <p:nvPr userDrawn="1"/>
        </p:nvSpPr>
        <p:spPr bwMode="gray">
          <a:xfrm>
            <a:off x="11386115" y="1046005"/>
            <a:ext cx="851607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 | 150 | 184</a:t>
            </a:r>
          </a:p>
        </p:txBody>
      </p:sp>
      <p:sp>
        <p:nvSpPr>
          <p:cNvPr id="47" name="Rechteck 62"/>
          <p:cNvSpPr/>
          <p:nvPr userDrawn="1"/>
        </p:nvSpPr>
        <p:spPr bwMode="gray">
          <a:xfrm>
            <a:off x="10285096" y="2566130"/>
            <a:ext cx="851607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198 | 26 | 44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8" name="Rechteck 63"/>
          <p:cNvSpPr/>
          <p:nvPr userDrawn="1"/>
        </p:nvSpPr>
        <p:spPr bwMode="gray">
          <a:xfrm>
            <a:off x="10285096" y="2870155"/>
            <a:ext cx="851607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204 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9" name="Rechteck 64"/>
          <p:cNvSpPr/>
          <p:nvPr userDrawn="1"/>
        </p:nvSpPr>
        <p:spPr bwMode="gray">
          <a:xfrm>
            <a:off x="10285096" y="3174176"/>
            <a:ext cx="851607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155 | 86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0" name="Rechteck 65"/>
          <p:cNvSpPr/>
          <p:nvPr userDrawn="1"/>
        </p:nvSpPr>
        <p:spPr bwMode="gray">
          <a:xfrm>
            <a:off x="10285096" y="1350030"/>
            <a:ext cx="851607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208 | 225 | 236</a:t>
            </a:r>
          </a:p>
        </p:txBody>
      </p:sp>
      <p:sp>
        <p:nvSpPr>
          <p:cNvPr id="51" name="Rechteck 66"/>
          <p:cNvSpPr/>
          <p:nvPr userDrawn="1"/>
        </p:nvSpPr>
        <p:spPr bwMode="gray">
          <a:xfrm>
            <a:off x="10285096" y="1654055"/>
            <a:ext cx="851607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197 | 197 | 197</a:t>
            </a:r>
          </a:p>
        </p:txBody>
      </p:sp>
      <p:sp>
        <p:nvSpPr>
          <p:cNvPr id="52" name="Rechteck 67"/>
          <p:cNvSpPr/>
          <p:nvPr userDrawn="1"/>
        </p:nvSpPr>
        <p:spPr bwMode="gray">
          <a:xfrm>
            <a:off x="10285096" y="1958080"/>
            <a:ext cx="851607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150 | 150 | 150</a:t>
            </a:r>
          </a:p>
        </p:txBody>
      </p:sp>
      <p:sp>
        <p:nvSpPr>
          <p:cNvPr id="53" name="Rechteck 68"/>
          <p:cNvSpPr/>
          <p:nvPr userDrawn="1"/>
        </p:nvSpPr>
        <p:spPr bwMode="gray">
          <a:xfrm>
            <a:off x="10285096" y="2262105"/>
            <a:ext cx="851607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95 | 95 | 95</a:t>
            </a:r>
          </a:p>
        </p:txBody>
      </p:sp>
      <p:sp>
        <p:nvSpPr>
          <p:cNvPr id="54" name="Rechteck 59"/>
          <p:cNvSpPr/>
          <p:nvPr userDrawn="1"/>
        </p:nvSpPr>
        <p:spPr bwMode="gray">
          <a:xfrm>
            <a:off x="10285097" y="437955"/>
            <a:ext cx="851607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69 | 124</a:t>
            </a:r>
          </a:p>
        </p:txBody>
      </p:sp>
      <p:sp>
        <p:nvSpPr>
          <p:cNvPr id="55" name="Rechteck 65"/>
          <p:cNvSpPr/>
          <p:nvPr userDrawn="1"/>
        </p:nvSpPr>
        <p:spPr bwMode="gray">
          <a:xfrm>
            <a:off x="10285097" y="1043157"/>
            <a:ext cx="851607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233 | 224 | 207</a:t>
            </a:r>
          </a:p>
        </p:txBody>
      </p:sp>
      <p:sp>
        <p:nvSpPr>
          <p:cNvPr id="56" name="Rechteck 65"/>
          <p:cNvSpPr/>
          <p:nvPr userDrawn="1"/>
        </p:nvSpPr>
        <p:spPr bwMode="gray">
          <a:xfrm>
            <a:off x="10285096" y="736285"/>
            <a:ext cx="851607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180 | 151 | 90</a:t>
            </a:r>
          </a:p>
        </p:txBody>
      </p:sp>
      <p:sp>
        <p:nvSpPr>
          <p:cNvPr id="57" name="Rechteck 63"/>
          <p:cNvSpPr/>
          <p:nvPr userDrawn="1"/>
        </p:nvSpPr>
        <p:spPr bwMode="gray">
          <a:xfrm>
            <a:off x="10285096" y="3444367"/>
            <a:ext cx="851607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192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1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21"/>
          <p:cNvCxnSpPr/>
          <p:nvPr userDrawn="1"/>
        </p:nvCxnSpPr>
        <p:spPr bwMode="gray">
          <a:xfrm flipH="1">
            <a:off x="10002840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9" name="Gerade Verbindung 22"/>
          <p:cNvCxnSpPr/>
          <p:nvPr userDrawn="1"/>
        </p:nvCxnSpPr>
        <p:spPr bwMode="gray">
          <a:xfrm flipH="1">
            <a:off x="10002840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0" name="Gerade Verbindung 23"/>
          <p:cNvCxnSpPr/>
          <p:nvPr userDrawn="1"/>
        </p:nvCxnSpPr>
        <p:spPr bwMode="gray">
          <a:xfrm flipH="1">
            <a:off x="10002840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1" name="Gerade Verbindung 24"/>
          <p:cNvCxnSpPr/>
          <p:nvPr userDrawn="1"/>
        </p:nvCxnSpPr>
        <p:spPr bwMode="gray">
          <a:xfrm flipH="1">
            <a:off x="10002840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2" name="Gerade Verbindung 25"/>
          <p:cNvCxnSpPr/>
          <p:nvPr userDrawn="1"/>
        </p:nvCxnSpPr>
        <p:spPr bwMode="gray">
          <a:xfrm rot="5400000" flipH="1">
            <a:off x="40957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3" name="Gerade Verbindung 26"/>
          <p:cNvCxnSpPr/>
          <p:nvPr userDrawn="1"/>
        </p:nvCxnSpPr>
        <p:spPr bwMode="gray">
          <a:xfrm rot="5400000" flipH="1">
            <a:off x="471487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4" name="Gerade Verbindung 27"/>
          <p:cNvCxnSpPr/>
          <p:nvPr userDrawn="1"/>
        </p:nvCxnSpPr>
        <p:spPr bwMode="gray">
          <a:xfrm rot="5400000" flipH="1">
            <a:off x="500062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5" name="Gerade Verbindung 28"/>
          <p:cNvCxnSpPr/>
          <p:nvPr userDrawn="1"/>
        </p:nvCxnSpPr>
        <p:spPr bwMode="gray">
          <a:xfrm rot="5400000" flipH="1">
            <a:off x="9304339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6" name="Gerade Verbindung 29"/>
          <p:cNvCxnSpPr/>
          <p:nvPr userDrawn="1"/>
        </p:nvCxnSpPr>
        <p:spPr bwMode="gray">
          <a:xfrm rot="5400000" flipH="1">
            <a:off x="40957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7" name="Gerade Verbindung 30"/>
          <p:cNvCxnSpPr/>
          <p:nvPr userDrawn="1"/>
        </p:nvCxnSpPr>
        <p:spPr bwMode="gray">
          <a:xfrm rot="5400000" flipH="1">
            <a:off x="471487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8" name="Gerade Verbindung 31"/>
          <p:cNvCxnSpPr/>
          <p:nvPr userDrawn="1"/>
        </p:nvCxnSpPr>
        <p:spPr bwMode="gray">
          <a:xfrm rot="5400000" flipH="1">
            <a:off x="500062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19" name="Gerade Verbindung 32"/>
          <p:cNvCxnSpPr/>
          <p:nvPr userDrawn="1"/>
        </p:nvCxnSpPr>
        <p:spPr bwMode="gray">
          <a:xfrm rot="5400000" flipH="1">
            <a:off x="9304339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0" name="Gerade Verbindung 15"/>
          <p:cNvCxnSpPr/>
          <p:nvPr userDrawn="1"/>
        </p:nvCxnSpPr>
        <p:spPr bwMode="gray">
          <a:xfrm flipH="1">
            <a:off x="-274638" y="438150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1" name="Gerade Verbindung 16"/>
          <p:cNvCxnSpPr/>
          <p:nvPr userDrawn="1"/>
        </p:nvCxnSpPr>
        <p:spPr bwMode="gray">
          <a:xfrm flipH="1">
            <a:off x="-274638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5" name="Gerade Verbindung 17"/>
          <p:cNvCxnSpPr/>
          <p:nvPr userDrawn="1"/>
        </p:nvCxnSpPr>
        <p:spPr bwMode="gray">
          <a:xfrm flipH="1">
            <a:off x="-274638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27" name="Gerade Verbindung 19"/>
          <p:cNvCxnSpPr/>
          <p:nvPr userDrawn="1"/>
        </p:nvCxnSpPr>
        <p:spPr bwMode="gray">
          <a:xfrm flipH="1">
            <a:off x="-274638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28" name="Runde Klammer links 87"/>
          <p:cNvSpPr/>
          <p:nvPr userDrawn="1"/>
        </p:nvSpPr>
        <p:spPr bwMode="gray">
          <a:xfrm>
            <a:off x="-550545" y="0"/>
            <a:ext cx="203200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9" name="Runde Klammer links 88"/>
          <p:cNvSpPr/>
          <p:nvPr userDrawn="1"/>
        </p:nvSpPr>
        <p:spPr bwMode="gray">
          <a:xfrm>
            <a:off x="-550539" y="6357938"/>
            <a:ext cx="205739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0" name="Textplatzhalter 11"/>
          <p:cNvSpPr txBox="1">
            <a:spLocks/>
          </p:cNvSpPr>
          <p:nvPr userDrawn="1"/>
        </p:nvSpPr>
        <p:spPr bwMode="gray">
          <a:xfrm rot="16200000">
            <a:off x="-814762" y="814017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32" name="Textplatzhalter 11"/>
          <p:cNvSpPr txBox="1">
            <a:spLocks/>
          </p:cNvSpPr>
          <p:nvPr userDrawn="1"/>
        </p:nvSpPr>
        <p:spPr bwMode="gray">
          <a:xfrm rot="16200000">
            <a:off x="-564196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33" name="Freihandform 92"/>
          <p:cNvSpPr/>
          <p:nvPr userDrawn="1"/>
        </p:nvSpPr>
        <p:spPr>
          <a:xfrm>
            <a:off x="-550545" y="1798638"/>
            <a:ext cx="203200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Заголовок 4"/>
          <p:cNvSpPr>
            <a:spLocks noGrp="1"/>
          </p:cNvSpPr>
          <p:nvPr>
            <p:ph type="title" hasCustomPrompt="1"/>
          </p:nvPr>
        </p:nvSpPr>
        <p:spPr>
          <a:xfrm>
            <a:off x="504830" y="438052"/>
            <a:ext cx="7623837" cy="39851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8" name="Объект 47"/>
          <p:cNvSpPr>
            <a:spLocks noGrp="1"/>
          </p:cNvSpPr>
          <p:nvPr>
            <p:ph sz="quarter" idx="10"/>
          </p:nvPr>
        </p:nvSpPr>
        <p:spPr>
          <a:xfrm>
            <a:off x="933452" y="1884439"/>
            <a:ext cx="8466137" cy="303212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49" name="Объект 47"/>
          <p:cNvSpPr>
            <a:spLocks noGrp="1"/>
          </p:cNvSpPr>
          <p:nvPr>
            <p:ph sz="quarter" idx="11" hasCustomPrompt="1"/>
          </p:nvPr>
        </p:nvSpPr>
        <p:spPr>
          <a:xfrm>
            <a:off x="577057" y="1884439"/>
            <a:ext cx="289718" cy="30321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3" name="Rechteck 59"/>
          <p:cNvSpPr/>
          <p:nvPr userDrawn="1"/>
        </p:nvSpPr>
        <p:spPr bwMode="gray">
          <a:xfrm>
            <a:off x="11386115" y="437955"/>
            <a:ext cx="851607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101 | 135</a:t>
            </a:r>
          </a:p>
        </p:txBody>
      </p:sp>
      <p:sp>
        <p:nvSpPr>
          <p:cNvPr id="74" name="Rechteck 60"/>
          <p:cNvSpPr/>
          <p:nvPr userDrawn="1"/>
        </p:nvSpPr>
        <p:spPr bwMode="gray">
          <a:xfrm>
            <a:off x="11386115" y="741980"/>
            <a:ext cx="851607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70 | 130 | 160</a:t>
            </a:r>
          </a:p>
        </p:txBody>
      </p:sp>
      <p:sp>
        <p:nvSpPr>
          <p:cNvPr id="75" name="Rechteck 61"/>
          <p:cNvSpPr/>
          <p:nvPr userDrawn="1"/>
        </p:nvSpPr>
        <p:spPr bwMode="gray">
          <a:xfrm>
            <a:off x="11386115" y="1046005"/>
            <a:ext cx="851607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 | 150 | 184</a:t>
            </a:r>
          </a:p>
        </p:txBody>
      </p:sp>
      <p:sp>
        <p:nvSpPr>
          <p:cNvPr id="76" name="Rechteck 62"/>
          <p:cNvSpPr/>
          <p:nvPr userDrawn="1"/>
        </p:nvSpPr>
        <p:spPr bwMode="gray">
          <a:xfrm>
            <a:off x="10285096" y="2566130"/>
            <a:ext cx="851607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198 | 26 | 44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7" name="Rechteck 63"/>
          <p:cNvSpPr/>
          <p:nvPr userDrawn="1"/>
        </p:nvSpPr>
        <p:spPr bwMode="gray">
          <a:xfrm>
            <a:off x="10285096" y="2870155"/>
            <a:ext cx="851607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204 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8" name="Rechteck 64"/>
          <p:cNvSpPr/>
          <p:nvPr userDrawn="1"/>
        </p:nvSpPr>
        <p:spPr bwMode="gray">
          <a:xfrm>
            <a:off x="10285096" y="3174176"/>
            <a:ext cx="851607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155 | 86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79" name="Rechteck 65"/>
          <p:cNvSpPr/>
          <p:nvPr userDrawn="1"/>
        </p:nvSpPr>
        <p:spPr bwMode="gray">
          <a:xfrm>
            <a:off x="10285096" y="1350030"/>
            <a:ext cx="851607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208 | 225 | 236</a:t>
            </a:r>
          </a:p>
        </p:txBody>
      </p:sp>
      <p:sp>
        <p:nvSpPr>
          <p:cNvPr id="80" name="Rechteck 66"/>
          <p:cNvSpPr/>
          <p:nvPr userDrawn="1"/>
        </p:nvSpPr>
        <p:spPr bwMode="gray">
          <a:xfrm>
            <a:off x="10285096" y="1654055"/>
            <a:ext cx="851607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197 | 197 | 197</a:t>
            </a:r>
          </a:p>
        </p:txBody>
      </p:sp>
      <p:sp>
        <p:nvSpPr>
          <p:cNvPr id="81" name="Rechteck 67"/>
          <p:cNvSpPr/>
          <p:nvPr userDrawn="1"/>
        </p:nvSpPr>
        <p:spPr bwMode="gray">
          <a:xfrm>
            <a:off x="10285096" y="1958080"/>
            <a:ext cx="851607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150 | 150 | 150</a:t>
            </a:r>
          </a:p>
        </p:txBody>
      </p:sp>
      <p:sp>
        <p:nvSpPr>
          <p:cNvPr id="82" name="Rechteck 68"/>
          <p:cNvSpPr/>
          <p:nvPr userDrawn="1"/>
        </p:nvSpPr>
        <p:spPr bwMode="gray">
          <a:xfrm>
            <a:off x="10285096" y="2262105"/>
            <a:ext cx="851607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95 | 95 | 95</a:t>
            </a:r>
          </a:p>
        </p:txBody>
      </p:sp>
      <p:sp>
        <p:nvSpPr>
          <p:cNvPr id="83" name="Rechteck 59"/>
          <p:cNvSpPr/>
          <p:nvPr userDrawn="1"/>
        </p:nvSpPr>
        <p:spPr bwMode="gray">
          <a:xfrm>
            <a:off x="10285097" y="437955"/>
            <a:ext cx="851607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69 | 124</a:t>
            </a:r>
          </a:p>
        </p:txBody>
      </p:sp>
      <p:sp>
        <p:nvSpPr>
          <p:cNvPr id="84" name="Rechteck 65"/>
          <p:cNvSpPr/>
          <p:nvPr userDrawn="1"/>
        </p:nvSpPr>
        <p:spPr bwMode="gray">
          <a:xfrm>
            <a:off x="10285097" y="1043157"/>
            <a:ext cx="851607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233 | 224 | 207</a:t>
            </a:r>
          </a:p>
        </p:txBody>
      </p:sp>
      <p:sp>
        <p:nvSpPr>
          <p:cNvPr id="85" name="Rechteck 65"/>
          <p:cNvSpPr/>
          <p:nvPr userDrawn="1"/>
        </p:nvSpPr>
        <p:spPr bwMode="gray">
          <a:xfrm>
            <a:off x="10285096" y="736285"/>
            <a:ext cx="851607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180 | 151 | 90</a:t>
            </a:r>
          </a:p>
        </p:txBody>
      </p:sp>
      <p:sp>
        <p:nvSpPr>
          <p:cNvPr id="87" name="Rechteck 63"/>
          <p:cNvSpPr/>
          <p:nvPr userDrawn="1"/>
        </p:nvSpPr>
        <p:spPr bwMode="gray">
          <a:xfrm>
            <a:off x="10285096" y="3444367"/>
            <a:ext cx="851607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192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3" name="Line 6"/>
          <p:cNvSpPr>
            <a:spLocks noChangeShapeType="1"/>
          </p:cNvSpPr>
          <p:nvPr userDrawn="1"/>
        </p:nvSpPr>
        <p:spPr bwMode="auto">
          <a:xfrm>
            <a:off x="504830" y="885825"/>
            <a:ext cx="88947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2" name="Picture 2" descr="\\GVGOLD-03\Wrk\Group\Piar\PR DEPARTMENT\logo\GVG-LOGO-RUS-BLU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65" y="90253"/>
            <a:ext cx="1080292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67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9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 descr="[1] Footnote&#10;Source:&#10;" title="[1] Footnote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8" y="6506406"/>
            <a:ext cx="6553200" cy="238344"/>
          </a:xfr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[1] Сноска</a:t>
            </a:r>
            <a:r>
              <a:rPr lang="en-US" dirty="0" smtClean="0"/>
              <a:t>; </a:t>
            </a:r>
            <a:r>
              <a:rPr lang="ru-RU" dirty="0" smtClean="0"/>
              <a:t>Источник: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14355" y="1486377"/>
            <a:ext cx="4295773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7"/>
          </p:nvPr>
        </p:nvSpPr>
        <p:spPr>
          <a:xfrm>
            <a:off x="5100324" y="1486377"/>
            <a:ext cx="4295773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508001" y="1743075"/>
            <a:ext cx="4302125" cy="3181350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9"/>
          </p:nvPr>
        </p:nvSpPr>
        <p:spPr>
          <a:xfrm>
            <a:off x="5105400" y="1743075"/>
            <a:ext cx="4302125" cy="3181350"/>
          </a:xfrm>
        </p:spPr>
        <p:txBody>
          <a:bodyPr/>
          <a:lstStyle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520258" y="939800"/>
            <a:ext cx="7620001" cy="211138"/>
          </a:xfrm>
        </p:spPr>
        <p:txBody>
          <a:bodyPr lIns="36000"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24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Текст 6" descr="[1] Footnote&#10;Source:&#10;" title="[1] Footnote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8" y="6506406"/>
            <a:ext cx="6553200" cy="238344"/>
          </a:xfrm>
        </p:spPr>
        <p:txBody>
          <a:bodyPr anchor="ctr"/>
          <a:lstStyle>
            <a:lvl1pPr marL="0" indent="0">
              <a:buNone/>
              <a:defRPr sz="8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[1] Сноска</a:t>
            </a:r>
            <a:r>
              <a:rPr lang="en-US" dirty="0" smtClean="0"/>
              <a:t>; </a:t>
            </a:r>
            <a:r>
              <a:rPr lang="ru-RU" dirty="0" smtClean="0"/>
              <a:t>Источник: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14353" y="1486377"/>
            <a:ext cx="5805825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7"/>
          </p:nvPr>
        </p:nvSpPr>
        <p:spPr>
          <a:xfrm>
            <a:off x="6630074" y="1486377"/>
            <a:ext cx="2766020" cy="209550"/>
          </a:xfrm>
        </p:spPr>
        <p:txBody>
          <a:bodyPr anchor="ctr"/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8"/>
          </p:nvPr>
        </p:nvSpPr>
        <p:spPr>
          <a:xfrm>
            <a:off x="508000" y="1743075"/>
            <a:ext cx="5812174" cy="318135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9" name="Текст 16"/>
          <p:cNvSpPr>
            <a:spLocks noGrp="1"/>
          </p:cNvSpPr>
          <p:nvPr>
            <p:ph type="body" sz="quarter" idx="19"/>
          </p:nvPr>
        </p:nvSpPr>
        <p:spPr>
          <a:xfrm>
            <a:off x="6630078" y="1743075"/>
            <a:ext cx="2777451" cy="3181350"/>
          </a:xfrm>
        </p:spPr>
        <p:txBody>
          <a:bodyPr/>
          <a:lstStyle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485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8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531" y="438152"/>
            <a:ext cx="7623837" cy="4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dirty="0" err="1" smtClean="0"/>
              <a:t>Образец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заголовка</a:t>
            </a:r>
            <a:endParaRPr lang="en-GB" altLang="ru-RU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30" y="1350030"/>
            <a:ext cx="8894763" cy="494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Please click here to edit master format</a:t>
            </a:r>
          </a:p>
          <a:p>
            <a:pPr lvl="1"/>
            <a:r>
              <a:rPr lang="en-US" altLang="ru-RU" dirty="0" smtClean="0"/>
              <a:t>2nd </a:t>
            </a:r>
          </a:p>
          <a:p>
            <a:pPr lvl="2"/>
            <a:r>
              <a:rPr lang="en-US" altLang="ru-RU" dirty="0" smtClean="0"/>
              <a:t>3rd</a:t>
            </a:r>
            <a:endParaRPr lang="ru-RU" altLang="ru-RU" dirty="0" smtClean="0"/>
          </a:p>
          <a:p>
            <a:pPr lvl="3"/>
            <a:r>
              <a:rPr lang="en-US" altLang="ru-RU" dirty="0" smtClean="0"/>
              <a:t>4th</a:t>
            </a:r>
            <a:endParaRPr lang="ru-RU" altLang="ru-RU" dirty="0" smtClean="0"/>
          </a:p>
        </p:txBody>
      </p:sp>
      <p:cxnSp>
        <p:nvCxnSpPr>
          <p:cNvPr id="57" name="Gerade Verbindung 21"/>
          <p:cNvCxnSpPr/>
          <p:nvPr/>
        </p:nvCxnSpPr>
        <p:spPr bwMode="gray">
          <a:xfrm flipH="1">
            <a:off x="10002840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58" name="Gerade Verbindung 22"/>
          <p:cNvCxnSpPr/>
          <p:nvPr/>
        </p:nvCxnSpPr>
        <p:spPr bwMode="gray">
          <a:xfrm flipH="1">
            <a:off x="10002840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59" name="Gerade Verbindung 23"/>
          <p:cNvCxnSpPr/>
          <p:nvPr/>
        </p:nvCxnSpPr>
        <p:spPr bwMode="gray">
          <a:xfrm flipH="1">
            <a:off x="10002840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0" name="Gerade Verbindung 24"/>
          <p:cNvCxnSpPr/>
          <p:nvPr/>
        </p:nvCxnSpPr>
        <p:spPr bwMode="gray">
          <a:xfrm flipH="1">
            <a:off x="10002840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1" name="Gerade Verbindung 25"/>
          <p:cNvCxnSpPr/>
          <p:nvPr/>
        </p:nvCxnSpPr>
        <p:spPr bwMode="gray">
          <a:xfrm rot="5400000" flipH="1">
            <a:off x="40957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2" name="Gerade Verbindung 26"/>
          <p:cNvCxnSpPr/>
          <p:nvPr/>
        </p:nvCxnSpPr>
        <p:spPr bwMode="gray">
          <a:xfrm rot="5400000" flipH="1">
            <a:off x="471487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3" name="Gerade Verbindung 27"/>
          <p:cNvCxnSpPr/>
          <p:nvPr/>
        </p:nvCxnSpPr>
        <p:spPr bwMode="gray">
          <a:xfrm rot="5400000" flipH="1">
            <a:off x="500062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4" name="Gerade Verbindung 28"/>
          <p:cNvCxnSpPr/>
          <p:nvPr/>
        </p:nvCxnSpPr>
        <p:spPr bwMode="gray">
          <a:xfrm rot="5400000" flipH="1">
            <a:off x="9304339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5" name="Gerade Verbindung 29"/>
          <p:cNvCxnSpPr/>
          <p:nvPr/>
        </p:nvCxnSpPr>
        <p:spPr bwMode="gray">
          <a:xfrm rot="5400000" flipH="1">
            <a:off x="40957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6" name="Gerade Verbindung 30"/>
          <p:cNvCxnSpPr/>
          <p:nvPr/>
        </p:nvCxnSpPr>
        <p:spPr bwMode="gray">
          <a:xfrm rot="5400000" flipH="1">
            <a:off x="471487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7" name="Gerade Verbindung 31"/>
          <p:cNvCxnSpPr/>
          <p:nvPr/>
        </p:nvCxnSpPr>
        <p:spPr bwMode="gray">
          <a:xfrm rot="5400000" flipH="1">
            <a:off x="500062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8" name="Gerade Verbindung 32"/>
          <p:cNvCxnSpPr/>
          <p:nvPr/>
        </p:nvCxnSpPr>
        <p:spPr bwMode="gray">
          <a:xfrm rot="5400000" flipH="1">
            <a:off x="9304339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9" name="Gerade Verbindung 15"/>
          <p:cNvCxnSpPr/>
          <p:nvPr/>
        </p:nvCxnSpPr>
        <p:spPr bwMode="gray">
          <a:xfrm flipH="1">
            <a:off x="-274638" y="438150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0" name="Gerade Verbindung 16"/>
          <p:cNvCxnSpPr/>
          <p:nvPr/>
        </p:nvCxnSpPr>
        <p:spPr bwMode="gray">
          <a:xfrm flipH="1">
            <a:off x="-274638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1" name="Gerade Verbindung 17"/>
          <p:cNvCxnSpPr/>
          <p:nvPr/>
        </p:nvCxnSpPr>
        <p:spPr bwMode="gray">
          <a:xfrm flipH="1">
            <a:off x="-274638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2" name="Gerade Verbindung 18"/>
          <p:cNvCxnSpPr/>
          <p:nvPr/>
        </p:nvCxnSpPr>
        <p:spPr bwMode="gray">
          <a:xfrm flipH="1">
            <a:off x="-274638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3" name="Gerade Verbindung 19"/>
          <p:cNvCxnSpPr/>
          <p:nvPr/>
        </p:nvCxnSpPr>
        <p:spPr bwMode="gray">
          <a:xfrm flipH="1">
            <a:off x="-274638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74" name="Runde Klammer links 87"/>
          <p:cNvSpPr/>
          <p:nvPr/>
        </p:nvSpPr>
        <p:spPr bwMode="gray">
          <a:xfrm>
            <a:off x="-550545" y="0"/>
            <a:ext cx="203200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5" name="Runde Klammer links 88"/>
          <p:cNvSpPr/>
          <p:nvPr/>
        </p:nvSpPr>
        <p:spPr bwMode="gray">
          <a:xfrm>
            <a:off x="-550539" y="6357938"/>
            <a:ext cx="205739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6" name="Textplatzhalter 11"/>
          <p:cNvSpPr txBox="1">
            <a:spLocks/>
          </p:cNvSpPr>
          <p:nvPr/>
        </p:nvSpPr>
        <p:spPr bwMode="gray">
          <a:xfrm rot="16200000">
            <a:off x="-814762" y="814017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77" name="Textplatzhalter 11"/>
          <p:cNvSpPr txBox="1">
            <a:spLocks/>
          </p:cNvSpPr>
          <p:nvPr/>
        </p:nvSpPr>
        <p:spPr bwMode="gray">
          <a:xfrm rot="16200000">
            <a:off x="-814762" y="3995208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Content</a:t>
            </a:r>
          </a:p>
        </p:txBody>
      </p:sp>
      <p:sp>
        <p:nvSpPr>
          <p:cNvPr id="78" name="Textplatzhalter 11"/>
          <p:cNvSpPr txBox="1">
            <a:spLocks/>
          </p:cNvSpPr>
          <p:nvPr/>
        </p:nvSpPr>
        <p:spPr bwMode="gray">
          <a:xfrm rot="16200000">
            <a:off x="-564196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79" name="Freihandform 92"/>
          <p:cNvSpPr/>
          <p:nvPr/>
        </p:nvSpPr>
        <p:spPr>
          <a:xfrm>
            <a:off x="-550545" y="1798638"/>
            <a:ext cx="203200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gray">
          <a:xfrm>
            <a:off x="9442501" y="6620673"/>
            <a:ext cx="173124" cy="169277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fld id="{912CBAA5-889D-47C3-9922-5E9C38377C61}" type="slidenum">
              <a:rPr lang="en-GB" sz="1100" smtClean="0">
                <a:solidFill>
                  <a:schemeClr val="accent1"/>
                </a:solidFill>
                <a:latin typeface="Segoe UI"/>
                <a:ea typeface="+mn-ea"/>
                <a:cs typeface="+mn-cs"/>
              </a:rPr>
              <a:pPr algn="r" eaLnBrk="0" hangingPunct="0"/>
              <a:t>‹#›</a:t>
            </a:fld>
            <a:endParaRPr lang="en-GB" sz="1100" dirty="0">
              <a:solidFill>
                <a:schemeClr val="accent1"/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40" name="Rechteck 59"/>
          <p:cNvSpPr/>
          <p:nvPr/>
        </p:nvSpPr>
        <p:spPr bwMode="gray">
          <a:xfrm>
            <a:off x="11386115" y="437955"/>
            <a:ext cx="851607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101 | 135</a:t>
            </a:r>
          </a:p>
        </p:txBody>
      </p:sp>
      <p:sp>
        <p:nvSpPr>
          <p:cNvPr id="41" name="Rechteck 60"/>
          <p:cNvSpPr/>
          <p:nvPr/>
        </p:nvSpPr>
        <p:spPr bwMode="gray">
          <a:xfrm>
            <a:off x="11386115" y="741980"/>
            <a:ext cx="851607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70 | 130 | 160</a:t>
            </a:r>
          </a:p>
        </p:txBody>
      </p:sp>
      <p:sp>
        <p:nvSpPr>
          <p:cNvPr id="42" name="Rechteck 61"/>
          <p:cNvSpPr/>
          <p:nvPr/>
        </p:nvSpPr>
        <p:spPr bwMode="gray">
          <a:xfrm>
            <a:off x="11386115" y="1046005"/>
            <a:ext cx="851607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 | 150 | 184</a:t>
            </a:r>
          </a:p>
        </p:txBody>
      </p:sp>
      <p:sp>
        <p:nvSpPr>
          <p:cNvPr id="43" name="Rechteck 62"/>
          <p:cNvSpPr/>
          <p:nvPr/>
        </p:nvSpPr>
        <p:spPr bwMode="gray">
          <a:xfrm>
            <a:off x="10285096" y="2566130"/>
            <a:ext cx="851607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198 | 26 | 44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4" name="Rechteck 63"/>
          <p:cNvSpPr/>
          <p:nvPr/>
        </p:nvSpPr>
        <p:spPr bwMode="gray">
          <a:xfrm>
            <a:off x="10285096" y="2870155"/>
            <a:ext cx="851607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204 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5" name="Rechteck 64"/>
          <p:cNvSpPr/>
          <p:nvPr/>
        </p:nvSpPr>
        <p:spPr bwMode="gray">
          <a:xfrm>
            <a:off x="10285096" y="3174176"/>
            <a:ext cx="851607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155 | 86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6" name="Rechteck 65"/>
          <p:cNvSpPr/>
          <p:nvPr/>
        </p:nvSpPr>
        <p:spPr bwMode="gray">
          <a:xfrm>
            <a:off x="10285096" y="1350030"/>
            <a:ext cx="851607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208 | 225 | 236</a:t>
            </a:r>
          </a:p>
        </p:txBody>
      </p:sp>
      <p:sp>
        <p:nvSpPr>
          <p:cNvPr id="47" name="Rechteck 66"/>
          <p:cNvSpPr/>
          <p:nvPr/>
        </p:nvSpPr>
        <p:spPr bwMode="gray">
          <a:xfrm>
            <a:off x="10285096" y="1654055"/>
            <a:ext cx="851607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197 | 197 | 197</a:t>
            </a:r>
          </a:p>
        </p:txBody>
      </p:sp>
      <p:sp>
        <p:nvSpPr>
          <p:cNvPr id="48" name="Rechteck 67"/>
          <p:cNvSpPr/>
          <p:nvPr/>
        </p:nvSpPr>
        <p:spPr bwMode="gray">
          <a:xfrm>
            <a:off x="10285096" y="1958080"/>
            <a:ext cx="851607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150 | 150 | 150</a:t>
            </a:r>
          </a:p>
        </p:txBody>
      </p:sp>
      <p:sp>
        <p:nvSpPr>
          <p:cNvPr id="49" name="Rechteck 68"/>
          <p:cNvSpPr/>
          <p:nvPr/>
        </p:nvSpPr>
        <p:spPr bwMode="gray">
          <a:xfrm>
            <a:off x="10285096" y="2262105"/>
            <a:ext cx="851607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95 | 95 | 95</a:t>
            </a:r>
          </a:p>
        </p:txBody>
      </p:sp>
      <p:sp>
        <p:nvSpPr>
          <p:cNvPr id="50" name="Rechteck 59"/>
          <p:cNvSpPr/>
          <p:nvPr/>
        </p:nvSpPr>
        <p:spPr bwMode="gray">
          <a:xfrm>
            <a:off x="10285097" y="437955"/>
            <a:ext cx="851607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69 | 124</a:t>
            </a:r>
          </a:p>
        </p:txBody>
      </p:sp>
      <p:sp>
        <p:nvSpPr>
          <p:cNvPr id="51" name="Rechteck 65"/>
          <p:cNvSpPr/>
          <p:nvPr/>
        </p:nvSpPr>
        <p:spPr bwMode="gray">
          <a:xfrm>
            <a:off x="10285097" y="1043157"/>
            <a:ext cx="851607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233 | 224 | 207</a:t>
            </a:r>
          </a:p>
        </p:txBody>
      </p:sp>
      <p:sp>
        <p:nvSpPr>
          <p:cNvPr id="52" name="Rechteck 65"/>
          <p:cNvSpPr/>
          <p:nvPr/>
        </p:nvSpPr>
        <p:spPr bwMode="gray">
          <a:xfrm>
            <a:off x="10285096" y="736285"/>
            <a:ext cx="851607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180 | 151 | 90</a:t>
            </a:r>
          </a:p>
        </p:txBody>
      </p:sp>
      <p:sp>
        <p:nvSpPr>
          <p:cNvPr id="53" name="Rechteck 63"/>
          <p:cNvSpPr/>
          <p:nvPr/>
        </p:nvSpPr>
        <p:spPr bwMode="gray">
          <a:xfrm>
            <a:off x="10285096" y="3444367"/>
            <a:ext cx="851607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192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82" name="Line 6"/>
          <p:cNvSpPr>
            <a:spLocks noChangeShapeType="1"/>
          </p:cNvSpPr>
          <p:nvPr/>
        </p:nvSpPr>
        <p:spPr bwMode="auto">
          <a:xfrm>
            <a:off x="504830" y="885825"/>
            <a:ext cx="8894763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\\GVGOLD-03\Wrk\Group\Piar\PR DEPARTMENT\logo\GVG-LOGO-RUS-BLUE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65" y="90253"/>
            <a:ext cx="1080292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48" r:id="rId1"/>
    <p:sldLayoutId id="2147487456" r:id="rId2"/>
    <p:sldLayoutId id="2147487458" r:id="rId3"/>
    <p:sldLayoutId id="2147487454" r:id="rId4"/>
    <p:sldLayoutId id="214748745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45714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293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44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58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76213" indent="-1762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kumimoji="0" lang="en-US" altLang="ru-RU" sz="1200" b="0" i="0" u="none" strike="noStrike" kern="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LF_Kai" pitchFamily="2" charset="-122"/>
          <a:cs typeface="Aparajita" panose="020B0604020202020204" pitchFamily="34" charset="0"/>
        </a:defRPr>
      </a:lvl1pPr>
      <a:lvl2pPr marL="628650" indent="-17145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  <a:cs typeface="Aparajita" panose="020B0604020202020204" pitchFamily="34" charset="0"/>
        </a:defRPr>
      </a:lvl2pPr>
      <a:lvl3pPr marL="895350" indent="-17462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lang="ru-RU" altLang="ru-RU" sz="1200" dirty="0" smtClean="0">
          <a:solidFill>
            <a:schemeClr val="tx1"/>
          </a:solidFill>
          <a:latin typeface="+mn-lt"/>
          <a:cs typeface="Aparajita" panose="020B0604020202020204" pitchFamily="34" charset="0"/>
        </a:defRPr>
      </a:lvl3pPr>
      <a:lvl4pPr marL="1163638" indent="-227013" algn="l" rtl="0" eaLnBrk="1" fontAlgn="base" hangingPunct="1">
        <a:spcBef>
          <a:spcPct val="40000"/>
        </a:spcBef>
        <a:spcAft>
          <a:spcPct val="0"/>
        </a:spcAft>
        <a:buClr>
          <a:srgbClr val="B69B63"/>
        </a:buClr>
        <a:buSzPct val="100000"/>
        <a:buFont typeface="Wingdings" panose="05000000000000000000" pitchFamily="2" charset="2"/>
        <a:buChar char="§"/>
        <a:tabLst>
          <a:tab pos="1166813" algn="l"/>
        </a:tabLst>
        <a:defRPr sz="1200">
          <a:solidFill>
            <a:schemeClr val="accent1"/>
          </a:solidFill>
          <a:latin typeface="+mn-lt"/>
          <a:cs typeface="+mn-cs"/>
        </a:defRPr>
      </a:lvl4pPr>
      <a:lvl5pPr marL="1343025" indent="268288" algn="l" rtl="0" eaLnBrk="1" fontAlgn="base" hangingPunct="1">
        <a:spcBef>
          <a:spcPct val="40000"/>
        </a:spcBef>
        <a:spcAft>
          <a:spcPct val="0"/>
        </a:spcAft>
        <a:buClr>
          <a:srgbClr val="B69B63"/>
        </a:buClr>
        <a:buSzPct val="120000"/>
        <a:buFont typeface="Wingdings" panose="05000000000000000000" pitchFamily="2" charset="2"/>
        <a:buChar char="§"/>
        <a:defRPr sz="1200">
          <a:solidFill>
            <a:schemeClr val="accent1"/>
          </a:solidFill>
          <a:latin typeface="+mn-lt"/>
          <a:cs typeface="+mn-cs"/>
        </a:defRPr>
      </a:lvl5pPr>
      <a:lvl6pPr marL="2514306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453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8599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5746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531" y="438152"/>
            <a:ext cx="7623837" cy="41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dirty="0" err="1" smtClean="0"/>
              <a:t>Образец</a:t>
            </a:r>
            <a:r>
              <a:rPr lang="en-GB" altLang="ru-RU" dirty="0" smtClean="0"/>
              <a:t> </a:t>
            </a:r>
            <a:r>
              <a:rPr lang="en-GB" altLang="ru-RU" dirty="0" err="1" smtClean="0"/>
              <a:t>заголовка</a:t>
            </a:r>
            <a:endParaRPr lang="en-GB" altLang="ru-RU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30" y="1350030"/>
            <a:ext cx="8894763" cy="494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 smtClean="0"/>
              <a:t>Please click here to edit master format</a:t>
            </a:r>
          </a:p>
          <a:p>
            <a:pPr lvl="1"/>
            <a:r>
              <a:rPr lang="en-US" altLang="ru-RU" dirty="0" smtClean="0"/>
              <a:t>2nd </a:t>
            </a:r>
          </a:p>
          <a:p>
            <a:pPr lvl="2"/>
            <a:r>
              <a:rPr lang="en-US" altLang="ru-RU" dirty="0" smtClean="0"/>
              <a:t>3rd</a:t>
            </a:r>
            <a:endParaRPr lang="ru-RU" altLang="ru-RU" dirty="0" smtClean="0"/>
          </a:p>
          <a:p>
            <a:pPr lvl="3"/>
            <a:r>
              <a:rPr lang="en-US" altLang="ru-RU" dirty="0" smtClean="0"/>
              <a:t>4th</a:t>
            </a:r>
            <a:endParaRPr lang="ru-RU" altLang="ru-RU" dirty="0" smtClean="0"/>
          </a:p>
        </p:txBody>
      </p:sp>
      <p:cxnSp>
        <p:nvCxnSpPr>
          <p:cNvPr id="57" name="Gerade Verbindung 21"/>
          <p:cNvCxnSpPr/>
          <p:nvPr/>
        </p:nvCxnSpPr>
        <p:spPr bwMode="gray">
          <a:xfrm flipH="1">
            <a:off x="10002840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58" name="Gerade Verbindung 22"/>
          <p:cNvCxnSpPr/>
          <p:nvPr/>
        </p:nvCxnSpPr>
        <p:spPr bwMode="gray">
          <a:xfrm flipH="1">
            <a:off x="10002840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59" name="Gerade Verbindung 23"/>
          <p:cNvCxnSpPr/>
          <p:nvPr/>
        </p:nvCxnSpPr>
        <p:spPr bwMode="gray">
          <a:xfrm flipH="1">
            <a:off x="10002840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0" name="Gerade Verbindung 24"/>
          <p:cNvCxnSpPr/>
          <p:nvPr/>
        </p:nvCxnSpPr>
        <p:spPr bwMode="gray">
          <a:xfrm flipH="1">
            <a:off x="10002840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1" name="Gerade Verbindung 25"/>
          <p:cNvCxnSpPr/>
          <p:nvPr/>
        </p:nvCxnSpPr>
        <p:spPr bwMode="gray">
          <a:xfrm rot="5400000" flipH="1">
            <a:off x="409576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2" name="Gerade Verbindung 26"/>
          <p:cNvCxnSpPr/>
          <p:nvPr/>
        </p:nvCxnSpPr>
        <p:spPr bwMode="gray">
          <a:xfrm rot="5400000" flipH="1">
            <a:off x="471487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3" name="Gerade Verbindung 27"/>
          <p:cNvCxnSpPr/>
          <p:nvPr/>
        </p:nvCxnSpPr>
        <p:spPr bwMode="gray">
          <a:xfrm rot="5400000" flipH="1">
            <a:off x="5000627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4" name="Gerade Verbindung 28"/>
          <p:cNvCxnSpPr/>
          <p:nvPr/>
        </p:nvCxnSpPr>
        <p:spPr bwMode="gray">
          <a:xfrm rot="5400000" flipH="1">
            <a:off x="9304339" y="-176213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5" name="Gerade Verbindung 29"/>
          <p:cNvCxnSpPr/>
          <p:nvPr/>
        </p:nvCxnSpPr>
        <p:spPr bwMode="gray">
          <a:xfrm rot="5400000" flipH="1">
            <a:off x="409576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6" name="Gerade Verbindung 30"/>
          <p:cNvCxnSpPr/>
          <p:nvPr/>
        </p:nvCxnSpPr>
        <p:spPr bwMode="gray">
          <a:xfrm rot="5400000" flipH="1">
            <a:off x="471487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7" name="Gerade Verbindung 31"/>
          <p:cNvCxnSpPr/>
          <p:nvPr/>
        </p:nvCxnSpPr>
        <p:spPr bwMode="gray">
          <a:xfrm rot="5400000" flipH="1">
            <a:off x="5000627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8" name="Gerade Verbindung 32"/>
          <p:cNvCxnSpPr/>
          <p:nvPr/>
        </p:nvCxnSpPr>
        <p:spPr bwMode="gray">
          <a:xfrm rot="5400000" flipH="1">
            <a:off x="9304339" y="7072312"/>
            <a:ext cx="190500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69" name="Gerade Verbindung 15"/>
          <p:cNvCxnSpPr/>
          <p:nvPr/>
        </p:nvCxnSpPr>
        <p:spPr bwMode="gray">
          <a:xfrm flipH="1">
            <a:off x="-274638" y="438150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0" name="Gerade Verbindung 16"/>
          <p:cNvCxnSpPr/>
          <p:nvPr/>
        </p:nvCxnSpPr>
        <p:spPr bwMode="gray">
          <a:xfrm flipH="1">
            <a:off x="-274638" y="981074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1" name="Gerade Verbindung 17"/>
          <p:cNvCxnSpPr/>
          <p:nvPr/>
        </p:nvCxnSpPr>
        <p:spPr bwMode="gray">
          <a:xfrm flipH="1">
            <a:off x="-274638" y="1798637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2" name="Gerade Verbindung 18"/>
          <p:cNvCxnSpPr/>
          <p:nvPr/>
        </p:nvCxnSpPr>
        <p:spPr bwMode="gray">
          <a:xfrm flipH="1">
            <a:off x="-274638" y="6308725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cxnSp>
        <p:nvCxnSpPr>
          <p:cNvPr id="73" name="Gerade Verbindung 19"/>
          <p:cNvCxnSpPr/>
          <p:nvPr/>
        </p:nvCxnSpPr>
        <p:spPr bwMode="gray">
          <a:xfrm flipH="1">
            <a:off x="-274638" y="6777038"/>
            <a:ext cx="190501" cy="0"/>
          </a:xfrm>
          <a:prstGeom prst="line">
            <a:avLst/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</p:cxnSp>
      <p:sp>
        <p:nvSpPr>
          <p:cNvPr id="74" name="Runde Klammer links 87"/>
          <p:cNvSpPr/>
          <p:nvPr/>
        </p:nvSpPr>
        <p:spPr bwMode="gray">
          <a:xfrm>
            <a:off x="-550545" y="0"/>
            <a:ext cx="203200" cy="174498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5" name="Runde Klammer links 88"/>
          <p:cNvSpPr/>
          <p:nvPr/>
        </p:nvSpPr>
        <p:spPr bwMode="gray">
          <a:xfrm>
            <a:off x="-550539" y="6357938"/>
            <a:ext cx="205739" cy="419100"/>
          </a:xfrm>
          <a:prstGeom prst="leftBracket">
            <a:avLst>
              <a:gd name="adj" fmla="val 0"/>
            </a:avLst>
          </a:pr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6" name="Textplatzhalter 11"/>
          <p:cNvSpPr txBox="1">
            <a:spLocks/>
          </p:cNvSpPr>
          <p:nvPr/>
        </p:nvSpPr>
        <p:spPr bwMode="gray">
          <a:xfrm rot="16200000">
            <a:off x="-814762" y="814017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Headline</a:t>
            </a:r>
          </a:p>
        </p:txBody>
      </p:sp>
      <p:sp>
        <p:nvSpPr>
          <p:cNvPr id="77" name="Textplatzhalter 11"/>
          <p:cNvSpPr txBox="1">
            <a:spLocks/>
          </p:cNvSpPr>
          <p:nvPr/>
        </p:nvSpPr>
        <p:spPr bwMode="gray">
          <a:xfrm rot="16200000">
            <a:off x="-814762" y="3995208"/>
            <a:ext cx="723900" cy="11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Content</a:t>
            </a:r>
          </a:p>
        </p:txBody>
      </p:sp>
      <p:sp>
        <p:nvSpPr>
          <p:cNvPr id="78" name="Textplatzhalter 11"/>
          <p:cNvSpPr txBox="1">
            <a:spLocks/>
          </p:cNvSpPr>
          <p:nvPr/>
        </p:nvSpPr>
        <p:spPr bwMode="gray">
          <a:xfrm rot="16200000">
            <a:off x="-564196" y="6450535"/>
            <a:ext cx="339725" cy="23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>
                <a:solidFill>
                  <a:srgbClr val="006587"/>
                </a:solidFill>
                <a:latin typeface="Segoe UI"/>
              </a:rPr>
              <a:t>Foot-note</a:t>
            </a:r>
          </a:p>
        </p:txBody>
      </p:sp>
      <p:sp>
        <p:nvSpPr>
          <p:cNvPr id="79" name="Freihandform 92"/>
          <p:cNvSpPr/>
          <p:nvPr/>
        </p:nvSpPr>
        <p:spPr>
          <a:xfrm>
            <a:off x="-550545" y="1798638"/>
            <a:ext cx="203200" cy="4510087"/>
          </a:xfrm>
          <a:custGeom>
            <a:avLst/>
            <a:gdLst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5906 w 275906"/>
              <a:gd name="connsiteY2" fmla="*/ 4371974 h 4371974"/>
              <a:gd name="connsiteX3" fmla="*/ 0 w 275906"/>
              <a:gd name="connsiteY3" fmla="*/ 4371974 h 4371974"/>
              <a:gd name="connsiteX0" fmla="*/ 0 w 275906"/>
              <a:gd name="connsiteY0" fmla="*/ 0 h 4371974"/>
              <a:gd name="connsiteX1" fmla="*/ 275906 w 275906"/>
              <a:gd name="connsiteY1" fmla="*/ 0 h 4371974"/>
              <a:gd name="connsiteX2" fmla="*/ 274320 w 275906"/>
              <a:gd name="connsiteY2" fmla="*/ 1981199 h 4371974"/>
              <a:gd name="connsiteX3" fmla="*/ 275906 w 275906"/>
              <a:gd name="connsiteY3" fmla="*/ 4371974 h 4371974"/>
              <a:gd name="connsiteX4" fmla="*/ 0 w 275906"/>
              <a:gd name="connsiteY4" fmla="*/ 4371974 h 4371974"/>
              <a:gd name="connsiteX5" fmla="*/ 0 w 275906"/>
              <a:gd name="connsiteY5" fmla="*/ 0 h 4371974"/>
              <a:gd name="connsiteX0" fmla="*/ 274320 w 365760"/>
              <a:gd name="connsiteY0" fmla="*/ 1981199 h 4371974"/>
              <a:gd name="connsiteX1" fmla="*/ 275906 w 365760"/>
              <a:gd name="connsiteY1" fmla="*/ 4371974 h 4371974"/>
              <a:gd name="connsiteX2" fmla="*/ 0 w 365760"/>
              <a:gd name="connsiteY2" fmla="*/ 4371974 h 4371974"/>
              <a:gd name="connsiteX3" fmla="*/ 0 w 365760"/>
              <a:gd name="connsiteY3" fmla="*/ 0 h 4371974"/>
              <a:gd name="connsiteX4" fmla="*/ 275906 w 365760"/>
              <a:gd name="connsiteY4" fmla="*/ 0 h 4371974"/>
              <a:gd name="connsiteX5" fmla="*/ 365760 w 365760"/>
              <a:gd name="connsiteY5" fmla="*/ 2072639 h 4371974"/>
              <a:gd name="connsiteX0" fmla="*/ 274320 w 275906"/>
              <a:gd name="connsiteY0" fmla="*/ 1981199 h 4371974"/>
              <a:gd name="connsiteX1" fmla="*/ 275906 w 275906"/>
              <a:gd name="connsiteY1" fmla="*/ 4371974 h 4371974"/>
              <a:gd name="connsiteX2" fmla="*/ 0 w 275906"/>
              <a:gd name="connsiteY2" fmla="*/ 4371974 h 4371974"/>
              <a:gd name="connsiteX3" fmla="*/ 0 w 275906"/>
              <a:gd name="connsiteY3" fmla="*/ 0 h 4371974"/>
              <a:gd name="connsiteX4" fmla="*/ 275906 w 275906"/>
              <a:gd name="connsiteY4" fmla="*/ 0 h 4371974"/>
              <a:gd name="connsiteX0" fmla="*/ 275906 w 275906"/>
              <a:gd name="connsiteY0" fmla="*/ 4371974 h 4371974"/>
              <a:gd name="connsiteX1" fmla="*/ 0 w 275906"/>
              <a:gd name="connsiteY1" fmla="*/ 4371974 h 4371974"/>
              <a:gd name="connsiteX2" fmla="*/ 0 w 275906"/>
              <a:gd name="connsiteY2" fmla="*/ 0 h 4371974"/>
              <a:gd name="connsiteX3" fmla="*/ 275906 w 275906"/>
              <a:gd name="connsiteY3" fmla="*/ 0 h 437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906" h="4371974">
                <a:moveTo>
                  <a:pt x="275906" y="4371974"/>
                </a:moveTo>
                <a:lnTo>
                  <a:pt x="0" y="4371974"/>
                </a:lnTo>
                <a:lnTo>
                  <a:pt x="0" y="0"/>
                </a:lnTo>
                <a:lnTo>
                  <a:pt x="275906" y="0"/>
                </a:lnTo>
              </a:path>
            </a:pathLst>
          </a:custGeom>
          <a:noFill/>
          <a:ln w="9525" cap="flat" cmpd="sng" algn="ctr">
            <a:solidFill>
              <a:srgbClr val="006587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Rectangle 11"/>
          <p:cNvSpPr>
            <a:spLocks noChangeArrowheads="1"/>
          </p:cNvSpPr>
          <p:nvPr/>
        </p:nvSpPr>
        <p:spPr bwMode="gray">
          <a:xfrm>
            <a:off x="9442501" y="6620673"/>
            <a:ext cx="173124" cy="169277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r" eaLnBrk="0" hangingPunct="0"/>
            <a:fld id="{912CBAA5-889D-47C3-9922-5E9C38377C61}" type="slidenum">
              <a:rPr lang="en-GB" sz="1100" smtClean="0">
                <a:solidFill>
                  <a:schemeClr val="accent1"/>
                </a:solidFill>
                <a:latin typeface="Segoe UI"/>
                <a:ea typeface="+mn-ea"/>
                <a:cs typeface="+mn-cs"/>
              </a:rPr>
              <a:pPr algn="r" eaLnBrk="0" hangingPunct="0"/>
              <a:t>‹#›</a:t>
            </a:fld>
            <a:endParaRPr lang="en-GB" sz="1100" dirty="0">
              <a:solidFill>
                <a:schemeClr val="accent1"/>
              </a:solidFill>
              <a:latin typeface="Segoe UI"/>
              <a:ea typeface="+mn-ea"/>
              <a:cs typeface="+mn-cs"/>
            </a:endParaRPr>
          </a:p>
        </p:txBody>
      </p:sp>
      <p:sp>
        <p:nvSpPr>
          <p:cNvPr id="40" name="Rechteck 59"/>
          <p:cNvSpPr/>
          <p:nvPr/>
        </p:nvSpPr>
        <p:spPr bwMode="gray">
          <a:xfrm>
            <a:off x="11386115" y="437955"/>
            <a:ext cx="851607" cy="230387"/>
          </a:xfrm>
          <a:prstGeom prst="rect">
            <a:avLst/>
          </a:prstGeom>
          <a:solidFill>
            <a:srgbClr val="006587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101 | 135</a:t>
            </a:r>
          </a:p>
        </p:txBody>
      </p:sp>
      <p:sp>
        <p:nvSpPr>
          <p:cNvPr id="41" name="Rechteck 60"/>
          <p:cNvSpPr/>
          <p:nvPr/>
        </p:nvSpPr>
        <p:spPr bwMode="gray">
          <a:xfrm>
            <a:off x="11386115" y="741980"/>
            <a:ext cx="851607" cy="230387"/>
          </a:xfrm>
          <a:prstGeom prst="rect">
            <a:avLst/>
          </a:prstGeom>
          <a:solidFill>
            <a:srgbClr val="4682A0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70 | 130 | 160</a:t>
            </a:r>
          </a:p>
        </p:txBody>
      </p:sp>
      <p:sp>
        <p:nvSpPr>
          <p:cNvPr id="42" name="Rechteck 61"/>
          <p:cNvSpPr/>
          <p:nvPr/>
        </p:nvSpPr>
        <p:spPr bwMode="gray">
          <a:xfrm>
            <a:off x="11386115" y="1046005"/>
            <a:ext cx="851607" cy="230387"/>
          </a:xfrm>
          <a:prstGeom prst="rect">
            <a:avLst/>
          </a:prstGeom>
          <a:solidFill>
            <a:srgbClr val="5496B8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84 | 150 | 184</a:t>
            </a:r>
          </a:p>
        </p:txBody>
      </p:sp>
      <p:sp>
        <p:nvSpPr>
          <p:cNvPr id="43" name="Rechteck 62"/>
          <p:cNvSpPr/>
          <p:nvPr/>
        </p:nvSpPr>
        <p:spPr bwMode="gray">
          <a:xfrm>
            <a:off x="10285096" y="2566130"/>
            <a:ext cx="851607" cy="230387"/>
          </a:xfrm>
          <a:prstGeom prst="rect">
            <a:avLst/>
          </a:prstGeom>
          <a:solidFill>
            <a:srgbClr val="C61A2C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198 | 26 | 44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4" name="Rechteck 63"/>
          <p:cNvSpPr/>
          <p:nvPr/>
        </p:nvSpPr>
        <p:spPr bwMode="gray">
          <a:xfrm>
            <a:off x="10285096" y="2870155"/>
            <a:ext cx="851607" cy="230387"/>
          </a:xfrm>
          <a:prstGeom prst="rect">
            <a:avLst/>
          </a:prstGeom>
          <a:solidFill>
            <a:srgbClr val="FFCC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204 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5" name="Rechteck 64"/>
          <p:cNvSpPr/>
          <p:nvPr/>
        </p:nvSpPr>
        <p:spPr bwMode="gray">
          <a:xfrm>
            <a:off x="10285096" y="3174176"/>
            <a:ext cx="851607" cy="230387"/>
          </a:xfrm>
          <a:prstGeom prst="rect">
            <a:avLst/>
          </a:prstGeom>
          <a:solidFill>
            <a:srgbClr val="009B56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155 | 86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46" name="Rechteck 65"/>
          <p:cNvSpPr/>
          <p:nvPr/>
        </p:nvSpPr>
        <p:spPr bwMode="gray">
          <a:xfrm>
            <a:off x="10285096" y="1350030"/>
            <a:ext cx="851607" cy="230387"/>
          </a:xfrm>
          <a:prstGeom prst="rect">
            <a:avLst/>
          </a:prstGeom>
          <a:solidFill>
            <a:srgbClr val="D0E1E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208 | 225 | 236</a:t>
            </a:r>
          </a:p>
        </p:txBody>
      </p:sp>
      <p:sp>
        <p:nvSpPr>
          <p:cNvPr id="47" name="Rechteck 66"/>
          <p:cNvSpPr/>
          <p:nvPr/>
        </p:nvSpPr>
        <p:spPr bwMode="gray">
          <a:xfrm>
            <a:off x="10285096" y="1654055"/>
            <a:ext cx="851607" cy="230387"/>
          </a:xfrm>
          <a:prstGeom prst="rect">
            <a:avLst/>
          </a:prstGeom>
          <a:solidFill>
            <a:srgbClr val="C5C5C5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197 | 197 | 197</a:t>
            </a:r>
          </a:p>
        </p:txBody>
      </p:sp>
      <p:sp>
        <p:nvSpPr>
          <p:cNvPr id="48" name="Rechteck 67"/>
          <p:cNvSpPr/>
          <p:nvPr/>
        </p:nvSpPr>
        <p:spPr bwMode="gray">
          <a:xfrm>
            <a:off x="10285096" y="1958080"/>
            <a:ext cx="851607" cy="230387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150 | 150 | 150</a:t>
            </a:r>
          </a:p>
        </p:txBody>
      </p:sp>
      <p:sp>
        <p:nvSpPr>
          <p:cNvPr id="49" name="Rechteck 68"/>
          <p:cNvSpPr/>
          <p:nvPr/>
        </p:nvSpPr>
        <p:spPr bwMode="gray">
          <a:xfrm>
            <a:off x="10285096" y="2262105"/>
            <a:ext cx="851607" cy="230387"/>
          </a:xfrm>
          <a:prstGeom prst="rect">
            <a:avLst/>
          </a:prstGeom>
          <a:solidFill>
            <a:srgbClr val="5F5F5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95 | 95 | 95</a:t>
            </a:r>
          </a:p>
        </p:txBody>
      </p:sp>
      <p:sp>
        <p:nvSpPr>
          <p:cNvPr id="50" name="Rechteck 59"/>
          <p:cNvSpPr/>
          <p:nvPr/>
        </p:nvSpPr>
        <p:spPr bwMode="gray">
          <a:xfrm>
            <a:off x="10285097" y="437955"/>
            <a:ext cx="851607" cy="230387"/>
          </a:xfrm>
          <a:prstGeom prst="rect">
            <a:avLst/>
          </a:prstGeom>
          <a:solidFill>
            <a:srgbClr val="00457C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0 | 69 | 124</a:t>
            </a:r>
          </a:p>
        </p:txBody>
      </p:sp>
      <p:sp>
        <p:nvSpPr>
          <p:cNvPr id="51" name="Rechteck 65"/>
          <p:cNvSpPr/>
          <p:nvPr/>
        </p:nvSpPr>
        <p:spPr bwMode="gray">
          <a:xfrm>
            <a:off x="10285097" y="1043157"/>
            <a:ext cx="851607" cy="230387"/>
          </a:xfrm>
          <a:prstGeom prst="rect">
            <a:avLst/>
          </a:prstGeom>
          <a:solidFill>
            <a:srgbClr val="E9E0CF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233 | 224 | 207</a:t>
            </a:r>
          </a:p>
        </p:txBody>
      </p:sp>
      <p:sp>
        <p:nvSpPr>
          <p:cNvPr id="52" name="Rechteck 65"/>
          <p:cNvSpPr/>
          <p:nvPr/>
        </p:nvSpPr>
        <p:spPr bwMode="gray">
          <a:xfrm>
            <a:off x="10285096" y="736285"/>
            <a:ext cx="851607" cy="230387"/>
          </a:xfrm>
          <a:prstGeom prst="rect">
            <a:avLst/>
          </a:prstGeom>
          <a:solidFill>
            <a:srgbClr val="B4975A"/>
          </a:solidFill>
          <a:ln w="9525" cap="flat" cmpd="sng" algn="ctr">
            <a:noFill/>
            <a:prstDash val="solid"/>
          </a:ln>
          <a:effectLst/>
        </p:spPr>
        <p:txBody>
          <a:bodyPr lIns="0" r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180 | 151 | 90</a:t>
            </a:r>
          </a:p>
        </p:txBody>
      </p:sp>
      <p:sp>
        <p:nvSpPr>
          <p:cNvPr id="53" name="Rechteck 63"/>
          <p:cNvSpPr/>
          <p:nvPr/>
        </p:nvSpPr>
        <p:spPr bwMode="gray">
          <a:xfrm>
            <a:off x="10285096" y="3444367"/>
            <a:ext cx="851607" cy="230387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255 | </a:t>
            </a: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192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6587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| 0</a:t>
            </a:r>
            <a:endParaRPr kumimoji="0" lang="en-GB" sz="900" b="0" i="0" u="none" strike="noStrike" kern="0" cap="none" spc="0" normalizeH="0" baseline="0" noProof="0" dirty="0" smtClean="0">
              <a:ln>
                <a:noFill/>
              </a:ln>
              <a:solidFill>
                <a:srgbClr val="006587"/>
              </a:solidFill>
              <a:effectLst/>
              <a:uLnTx/>
              <a:uFillTx/>
              <a:latin typeface="Segoe UI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5" name="Picture 2" descr="\\GVGOLD-03\Wrk\Group\Piar\PR DEPARTMENT\logo\GVG-LOGO-RUS-BLU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865" y="90253"/>
            <a:ext cx="1080292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0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46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libri" pitchFamily="34" charset="0"/>
          <a:cs typeface="Arial" charset="0"/>
        </a:defRPr>
      </a:lvl5pPr>
      <a:lvl6pPr marL="45714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293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44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586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76213" indent="-176213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kumimoji="0" lang="en-US" altLang="ru-RU" sz="1200" b="0" i="0" u="none" strike="noStrike" kern="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LF_Kai" pitchFamily="2" charset="-122"/>
          <a:cs typeface="Aparajita" panose="020B0604020202020204" pitchFamily="34" charset="0"/>
        </a:defRPr>
      </a:lvl1pPr>
      <a:lvl2pPr marL="628650" indent="-171450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  <a:cs typeface="Aparajita" panose="020B0604020202020204" pitchFamily="34" charset="0"/>
        </a:defRPr>
      </a:lvl2pPr>
      <a:lvl3pPr marL="895350" indent="-174625" algn="l" rtl="0" eaLnBrk="1" fontAlgn="base" hangingPunct="1">
        <a:spcBef>
          <a:spcPct val="4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lang="ru-RU" altLang="ru-RU" sz="1200" dirty="0" smtClean="0">
          <a:solidFill>
            <a:schemeClr val="tx1"/>
          </a:solidFill>
          <a:latin typeface="+mn-lt"/>
          <a:cs typeface="Aparajita" panose="020B0604020202020204" pitchFamily="34" charset="0"/>
        </a:defRPr>
      </a:lvl3pPr>
      <a:lvl4pPr marL="1163638" indent="-227013" algn="l" rtl="0" eaLnBrk="1" fontAlgn="base" hangingPunct="1">
        <a:spcBef>
          <a:spcPct val="40000"/>
        </a:spcBef>
        <a:spcAft>
          <a:spcPct val="0"/>
        </a:spcAft>
        <a:buClr>
          <a:srgbClr val="B69B63"/>
        </a:buClr>
        <a:buSzPct val="100000"/>
        <a:buFont typeface="Wingdings" panose="05000000000000000000" pitchFamily="2" charset="2"/>
        <a:buChar char="§"/>
        <a:tabLst>
          <a:tab pos="1166813" algn="l"/>
        </a:tabLst>
        <a:defRPr sz="1200">
          <a:solidFill>
            <a:schemeClr val="accent1"/>
          </a:solidFill>
          <a:latin typeface="+mn-lt"/>
          <a:cs typeface="+mn-cs"/>
        </a:defRPr>
      </a:lvl4pPr>
      <a:lvl5pPr marL="1343025" indent="268288" algn="l" rtl="0" eaLnBrk="1" fontAlgn="base" hangingPunct="1">
        <a:spcBef>
          <a:spcPct val="40000"/>
        </a:spcBef>
        <a:spcAft>
          <a:spcPct val="0"/>
        </a:spcAft>
        <a:buClr>
          <a:srgbClr val="B69B63"/>
        </a:buClr>
        <a:buSzPct val="120000"/>
        <a:buFont typeface="Wingdings" panose="05000000000000000000" pitchFamily="2" charset="2"/>
        <a:buChar char="§"/>
        <a:defRPr sz="1200">
          <a:solidFill>
            <a:schemeClr val="accent1"/>
          </a:solidFill>
          <a:latin typeface="+mn-lt"/>
          <a:cs typeface="+mn-cs"/>
        </a:defRPr>
      </a:lvl5pPr>
      <a:lvl6pPr marL="2514306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6pPr>
      <a:lvl7pPr marL="2971453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7pPr>
      <a:lvl8pPr marL="3428599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8pPr>
      <a:lvl9pPr marL="3885746" indent="-228573" algn="l" rtl="0" eaLnBrk="1" fontAlgn="base" hangingPunct="1">
        <a:spcBef>
          <a:spcPct val="4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171" y="4104175"/>
            <a:ext cx="9160329" cy="1424675"/>
          </a:xfrm>
        </p:spPr>
        <p:txBody>
          <a:bodyPr/>
          <a:lstStyle/>
          <a:p>
            <a:r>
              <a:rPr lang="ru-RU" dirty="0" smtClean="0"/>
              <a:t>Реализация двух новых инвестиционных проектов </a:t>
            </a:r>
            <a:r>
              <a:rPr lang="ru-RU" dirty="0"/>
              <a:t>в </a:t>
            </a:r>
            <a:r>
              <a:rPr lang="ru-RU" dirty="0" err="1"/>
              <a:t>Бодайбинском</a:t>
            </a:r>
            <a:r>
              <a:rPr lang="ru-RU" dirty="0"/>
              <a:t> </a:t>
            </a:r>
            <a:r>
              <a:rPr lang="ru-RU" dirty="0" smtClean="0"/>
              <a:t>районе – ГОК «</a:t>
            </a:r>
            <a:r>
              <a:rPr lang="ru-RU" dirty="0" err="1" smtClean="0"/>
              <a:t>Угахан</a:t>
            </a:r>
            <a:r>
              <a:rPr lang="ru-RU" dirty="0" smtClean="0"/>
              <a:t>» и ГОК «Красный»</a:t>
            </a:r>
            <a:br>
              <a:rPr lang="ru-RU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b="0" dirty="0" smtClean="0"/>
              <a:t>Инвестиционный Совет при Правительстве Иркутской области</a:t>
            </a: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74171" y="6047638"/>
            <a:ext cx="5721351" cy="352425"/>
          </a:xfrm>
        </p:spPr>
        <p:txBody>
          <a:bodyPr/>
          <a:lstStyle/>
          <a:p>
            <a:r>
              <a:rPr lang="ru-RU" dirty="0" smtClean="0"/>
              <a:t>6 марта 2017 г.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525691" y="49275"/>
            <a:ext cx="130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2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/>
          </p:nvPr>
        </p:nvSpPr>
        <p:spPr>
          <a:xfrm>
            <a:off x="514355" y="1014655"/>
            <a:ext cx="4295773" cy="209550"/>
          </a:xfrm>
        </p:spPr>
        <p:txBody>
          <a:bodyPr/>
          <a:lstStyle/>
          <a:p>
            <a:r>
              <a:rPr lang="ru-RU" dirty="0" smtClean="0"/>
              <a:t>Существующая инфраструктура</a:t>
            </a:r>
            <a:endParaRPr lang="ru-RU" dirty="0"/>
          </a:p>
        </p:txBody>
      </p:sp>
      <p:cxnSp>
        <p:nvCxnSpPr>
          <p:cNvPr id="10" name="Gerade Verbindung 13"/>
          <p:cNvCxnSpPr>
            <a:cxnSpLocks/>
          </p:cNvCxnSpPr>
          <p:nvPr/>
        </p:nvCxnSpPr>
        <p:spPr bwMode="gray">
          <a:xfrm>
            <a:off x="536577" y="1253284"/>
            <a:ext cx="4381652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6577" y="1287002"/>
            <a:ext cx="4496893" cy="157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Ближайший поселок к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уч. Красный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– Артемовский (расположен в 15 км от месторождения,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к которому проложена грунтовая дорога)</a:t>
            </a: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Ближайшая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ж/д 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станция –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Таксимо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Восточно-Сибирской железной дороги (расстояние до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г.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Бодайбо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220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км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Через юго-восточную часть площади проходит ЛЭП-110 (Мамаканская ГЭС – пос. Перевоз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6"/>
          </p:nvPr>
        </p:nvSpPr>
        <p:spPr>
          <a:xfrm>
            <a:off x="517374" y="3078858"/>
            <a:ext cx="4295773" cy="209550"/>
          </a:xfrm>
        </p:spPr>
        <p:txBody>
          <a:bodyPr/>
          <a:lstStyle/>
          <a:p>
            <a:r>
              <a:rPr lang="ru-RU" dirty="0"/>
              <a:t>Необходимая инфраструктура</a:t>
            </a:r>
          </a:p>
        </p:txBody>
      </p:sp>
      <p:cxnSp>
        <p:nvCxnSpPr>
          <p:cNvPr id="13" name="Gerade Verbindung 13"/>
          <p:cNvCxnSpPr>
            <a:cxnSpLocks/>
          </p:cNvCxnSpPr>
          <p:nvPr/>
        </p:nvCxnSpPr>
        <p:spPr bwMode="gray">
          <a:xfrm>
            <a:off x="539596" y="3317487"/>
            <a:ext cx="437863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6576" y="3343597"/>
            <a:ext cx="4496893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b="1" dirty="0">
                <a:solidFill>
                  <a:srgbClr val="00457C"/>
                </a:solidFill>
                <a:latin typeface="Calibri"/>
              </a:rPr>
              <a:t>Энергетическая инфраструктура </a:t>
            </a: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ГОКа «Красный»                                                      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Для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электрификации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м. Красное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необходимо не менее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4,9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МВт.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Получены технические условия (ТУ)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от «Облкоммунэнерго»  на техническое присоединение 4,9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МВт. Для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строительства ГОКа необходимо масштабное электросетевое строительство за счет государственных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субсидий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из средств Федерального бюджета.                                                   Предварительная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сметная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стоимость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– около 500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млн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руб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.</a:t>
            </a:r>
            <a:endParaRPr lang="ru-RU" altLang="ru-RU" sz="12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Развитие </a:t>
            </a:r>
            <a:r>
              <a:rPr lang="ru-RU" altLang="ru-RU" sz="1200" b="1" dirty="0">
                <a:solidFill>
                  <a:srgbClr val="00457C"/>
                </a:solidFill>
                <a:latin typeface="Calibri"/>
              </a:rPr>
              <a:t>дорожной </a:t>
            </a: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инфраструктуры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                                                                                    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Для успешной реализации проекта требуется строительство дорожной и социальной инфраструктуры, моста через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р. Витим. Это позволит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улучшить транспортную доступность района и повысить качество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жизни</a:t>
            </a:r>
            <a:endParaRPr lang="ru-RU" altLang="ru-RU" sz="1200" dirty="0">
              <a:solidFill>
                <a:srgbClr val="00457C"/>
              </a:solidFill>
              <a:latin typeface="Calibri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0" y="1358619"/>
            <a:ext cx="3814362" cy="451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764" y="5909043"/>
            <a:ext cx="3279714" cy="22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8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047250" y="1259948"/>
            <a:ext cx="4345325" cy="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5047250" y="980548"/>
            <a:ext cx="42384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>
                <a:solidFill>
                  <a:srgbClr val="00447F"/>
                </a:solidFill>
              </a:rPr>
              <a:t>Расположение объектов на карте Иркутской области</a:t>
            </a:r>
          </a:p>
        </p:txBody>
      </p:sp>
      <p:sp>
        <p:nvSpPr>
          <p:cNvPr id="70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«Красный»: инфраструктурная проблематика проекта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6220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«Красный»: график реализации 1-й очереди проекта</a:t>
            </a:r>
            <a:endParaRPr lang="ru-RU" sz="2000" dirty="0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9209" y="1694046"/>
            <a:ext cx="8909264" cy="442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2 кв. 2017 г.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– начало проектно-изыскательских работы на площадке будущего ГОКа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1-2 кв. 2018 г.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– контрактование основного горного и технологического оборудования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4 кв. 2018 – 1 кв. 2019 гг.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 – начало строительных работы основных объектов будущего ГОКа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3-4 кв. 2020 г.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– ввод ГОКа в эксплуатацию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596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2956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«Красный» (1ая очередь): основные показатели проекта с учетом статуса РИП</a:t>
            </a:r>
            <a:endParaRPr lang="ru-RU" sz="2000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 bwMode="auto">
          <a:xfrm>
            <a:off x="858004" y="3269284"/>
            <a:ext cx="396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Производственные мощности проекта</a:t>
            </a:r>
          </a:p>
        </p:txBody>
      </p:sp>
      <p:cxnSp>
        <p:nvCxnSpPr>
          <p:cNvPr id="7" name="Gerade Verbindung 10"/>
          <p:cNvCxnSpPr>
            <a:cxnSpLocks/>
          </p:cNvCxnSpPr>
          <p:nvPr/>
        </p:nvCxnSpPr>
        <p:spPr bwMode="gray">
          <a:xfrm>
            <a:off x="850067" y="3489946"/>
            <a:ext cx="3973512" cy="0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Текст 3"/>
          <p:cNvSpPr txBox="1">
            <a:spLocks/>
          </p:cNvSpPr>
          <p:nvPr/>
        </p:nvSpPr>
        <p:spPr bwMode="auto">
          <a:xfrm>
            <a:off x="856417" y="1048751"/>
            <a:ext cx="451457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Капитальные затраты на реализацию </a:t>
            </a:r>
            <a:r>
              <a:rPr lang="ru-RU" altLang="ru-RU" sz="1400" b="1" dirty="0" smtClean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проекта (вкл. НДС) </a:t>
            </a:r>
            <a:endParaRPr lang="ru-RU" altLang="ru-RU" sz="1400" b="1" dirty="0">
              <a:solidFill>
                <a:srgbClr val="00447F"/>
              </a:solidFill>
              <a:latin typeface="Calibri" pitchFamily="34" charset="0"/>
              <a:ea typeface="LF_Kai"/>
              <a:cs typeface="Aparajita" pitchFamily="34" charset="0"/>
            </a:endParaRPr>
          </a:p>
        </p:txBody>
      </p:sp>
      <p:cxnSp>
        <p:nvCxnSpPr>
          <p:cNvPr id="10" name="Gerade Verbindung 10"/>
          <p:cNvCxnSpPr>
            <a:cxnSpLocks/>
          </p:cNvCxnSpPr>
          <p:nvPr/>
        </p:nvCxnSpPr>
        <p:spPr bwMode="gray">
          <a:xfrm flipV="1">
            <a:off x="848479" y="1258301"/>
            <a:ext cx="4637921" cy="11112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56083"/>
              </p:ext>
            </p:extLst>
          </p:nvPr>
        </p:nvGraphicFramePr>
        <p:xfrm>
          <a:off x="594813" y="1332914"/>
          <a:ext cx="5175682" cy="62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8730"/>
                <a:gridCol w="590796"/>
                <a:gridCol w="741539"/>
                <a:gridCol w="741539"/>
                <a:gridCol w="741539"/>
                <a:gridCol w="741539"/>
              </a:tblGrid>
              <a:tr h="18261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22786"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млн.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4 540*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278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т.ч.  затраты на энергетику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млн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269"/>
              </p:ext>
            </p:extLst>
          </p:nvPr>
        </p:nvGraphicFramePr>
        <p:xfrm>
          <a:off x="419327" y="3550338"/>
          <a:ext cx="8931274" cy="557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110"/>
                <a:gridCol w="504064"/>
                <a:gridCol w="680310"/>
                <a:gridCol w="680310"/>
                <a:gridCol w="680310"/>
                <a:gridCol w="680310"/>
                <a:gridCol w="680310"/>
                <a:gridCol w="680310"/>
                <a:gridCol w="680310"/>
                <a:gridCol w="680310"/>
                <a:gridCol w="680310"/>
                <a:gridCol w="680310"/>
              </a:tblGrid>
              <a:tr h="185737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6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8573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Производство золота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кг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effectLst/>
                          <a:latin typeface="Calibri" panose="020F0502020204030204" pitchFamily="34" charset="0"/>
                        </a:rPr>
                        <a:t>647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876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887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834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929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038 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958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 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  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538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737">
                <a:tc>
                  <a:txBody>
                    <a:bodyPr/>
                    <a:lstStyle/>
                    <a:p>
                      <a:pPr lvl="0" algn="l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Выручка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87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3 27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598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7 0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7 1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7 6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5238"/>
              </p:ext>
            </p:extLst>
          </p:nvPr>
        </p:nvGraphicFramePr>
        <p:xfrm>
          <a:off x="456427" y="5754542"/>
          <a:ext cx="8929684" cy="442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2020"/>
                <a:gridCol w="484079"/>
                <a:gridCol w="631235"/>
                <a:gridCol w="631235"/>
                <a:gridCol w="631235"/>
                <a:gridCol w="631235"/>
                <a:gridCol w="631235"/>
                <a:gridCol w="631235"/>
                <a:gridCol w="631235"/>
                <a:gridCol w="631235"/>
                <a:gridCol w="631235"/>
                <a:gridCol w="631235"/>
                <a:gridCol w="631235"/>
              </a:tblGrid>
              <a:tr h="15483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4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4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3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13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Calibri" panose="020F0502020204030204" pitchFamily="34" charset="0"/>
                        </a:rPr>
                        <a:t>Итого налоги и взносы во внебюджетные фонды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effectLst/>
                          <a:latin typeface="Calibri" panose="020F0502020204030204" pitchFamily="34" charset="0"/>
                        </a:rPr>
                        <a:t>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218 715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210 689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228 123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218 600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239 906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337 357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331 568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372 781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480 032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266 800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2 904 571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Текст 3"/>
          <p:cNvSpPr txBox="1">
            <a:spLocks/>
          </p:cNvSpPr>
          <p:nvPr/>
        </p:nvSpPr>
        <p:spPr bwMode="auto">
          <a:xfrm>
            <a:off x="813614" y="5466264"/>
            <a:ext cx="396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Налоговые платежи от реализации проекта</a:t>
            </a:r>
          </a:p>
        </p:txBody>
      </p:sp>
      <p:cxnSp>
        <p:nvCxnSpPr>
          <p:cNvPr id="44" name="Gerade Verbindung 10"/>
          <p:cNvCxnSpPr>
            <a:cxnSpLocks/>
          </p:cNvCxnSpPr>
          <p:nvPr/>
        </p:nvCxnSpPr>
        <p:spPr bwMode="gray">
          <a:xfrm>
            <a:off x="805677" y="5686926"/>
            <a:ext cx="3973512" cy="0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Текст 3"/>
          <p:cNvSpPr txBox="1">
            <a:spLocks/>
          </p:cNvSpPr>
          <p:nvPr/>
        </p:nvSpPr>
        <p:spPr bwMode="auto">
          <a:xfrm>
            <a:off x="813614" y="4378599"/>
            <a:ext cx="396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Создание рабочих мест</a:t>
            </a:r>
          </a:p>
        </p:txBody>
      </p:sp>
      <p:cxnSp>
        <p:nvCxnSpPr>
          <p:cNvPr id="46" name="Gerade Verbindung 10"/>
          <p:cNvCxnSpPr>
            <a:cxnSpLocks/>
          </p:cNvCxnSpPr>
          <p:nvPr/>
        </p:nvCxnSpPr>
        <p:spPr bwMode="gray">
          <a:xfrm>
            <a:off x="805677" y="4597674"/>
            <a:ext cx="3973512" cy="0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31365"/>
              </p:ext>
            </p:extLst>
          </p:nvPr>
        </p:nvGraphicFramePr>
        <p:xfrm>
          <a:off x="435789" y="4665997"/>
          <a:ext cx="8950324" cy="447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7121"/>
                <a:gridCol w="503653"/>
                <a:gridCol w="680955"/>
                <a:gridCol w="680955"/>
                <a:gridCol w="680955"/>
                <a:gridCol w="680955"/>
                <a:gridCol w="680955"/>
                <a:gridCol w="680955"/>
                <a:gridCol w="680955"/>
                <a:gridCol w="680955"/>
                <a:gridCol w="680955"/>
                <a:gridCol w="680955"/>
              </a:tblGrid>
              <a:tr h="14439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23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278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Рабочие места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кол-во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782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НДФЛ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r>
                        <a:rPr lang="ru-RU" sz="9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002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4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78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 smtClean="0"/>
              <a:t>Заключение</a:t>
            </a:r>
            <a:endParaRPr lang="ru-RU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7819" y="1118651"/>
            <a:ext cx="8914903" cy="531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33363" indent="-233363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Реализация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 компанией ПАО «Высочайший» </a:t>
            </a: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новых инвестиционных проектов 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«Угахан» и                        «Красный» имеет </a:t>
            </a: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существенное значение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для развития Бодайбинского района и                                Иркутской области в целом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Получение статуса РИП для ГОКа «Угахан» в 2017 г.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позволит проекту выйти на безубыточное и рентабельное производство золота </a:t>
            </a: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с достижением всех запланированных показателей по прибыли и налогам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Применение механизмов государственно-частного партнерства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для решения инфраструктурных вопросов (энергетика и автодороги) позволит успешно </a:t>
            </a:r>
            <a:r>
              <a:rPr lang="ru-RU" sz="1400" dirty="0">
                <a:solidFill>
                  <a:srgbClr val="1A3974"/>
                </a:solidFill>
                <a:latin typeface="Arial" charset="0"/>
                <a:cs typeface="Arial" charset="0"/>
              </a:rPr>
              <a:t>реализовать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проекты ГОКов «Угахан» и «Красный», расположенных </a:t>
            </a:r>
            <a:r>
              <a:rPr lang="ru-RU" sz="1400" dirty="0">
                <a:solidFill>
                  <a:srgbClr val="1A3974"/>
                </a:solidFill>
                <a:latin typeface="Arial" charset="0"/>
                <a:cs typeface="Arial" charset="0"/>
              </a:rPr>
              <a:t>в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удаленных </a:t>
            </a:r>
            <a:r>
              <a:rPr lang="ru-RU" sz="1400" dirty="0">
                <a:solidFill>
                  <a:srgbClr val="1A3974"/>
                </a:solidFill>
                <a:latin typeface="Arial" charset="0"/>
                <a:cs typeface="Arial" charset="0"/>
              </a:rPr>
              <a:t>климатических и инфраструктурных 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условиях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endParaRPr lang="ru-RU" sz="1400" dirty="0" smtClean="0">
              <a:solidFill>
                <a:srgbClr val="1A3974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ts val="3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Наши предложения в Протокольное решение Заседания Инвестиционного Совета </a:t>
            </a:r>
            <a:r>
              <a:rPr lang="ru-RU" sz="1400" b="1" dirty="0">
                <a:solidFill>
                  <a:srgbClr val="1A3974"/>
                </a:solidFill>
                <a:latin typeface="Arial" charset="0"/>
                <a:cs typeface="Arial" charset="0"/>
              </a:rPr>
              <a:t>при Правительстве Иркутской </a:t>
            </a:r>
            <a:r>
              <a:rPr lang="ru-RU" sz="14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области:</a:t>
            </a:r>
            <a:endParaRPr lang="ru-RU" sz="1400" b="1" dirty="0">
              <a:solidFill>
                <a:srgbClr val="1A3974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Одобрить рассмотренные на Инвестиционном Совете проекты ГОК «</a:t>
            </a:r>
            <a:r>
              <a:rPr lang="ru-RU" sz="1400" dirty="0" err="1" smtClean="0">
                <a:solidFill>
                  <a:srgbClr val="1A3974"/>
                </a:solidFill>
                <a:latin typeface="Arial" charset="0"/>
                <a:cs typeface="Arial" charset="0"/>
              </a:rPr>
              <a:t>Угахан</a:t>
            </a: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» и «Красный» и включить данные проекты в состав РИП с дальнейшей организацией работы.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r>
              <a:rPr lang="ru-RU" sz="14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Поддержать предложения ПАО «Высочайший» в части внесения законодательной инициативы субъектом РФ «О внесении изменений в части первую и вторую Налогового кодекса РФ» (Прилагается).</a:t>
            </a:r>
          </a:p>
          <a:p>
            <a:pPr eaLnBrk="1" hangingPunct="1">
              <a:spcBef>
                <a:spcPts val="300"/>
              </a:spcBef>
              <a:spcAft>
                <a:spcPts val="1200"/>
              </a:spcAft>
            </a:pPr>
            <a:endParaRPr lang="ru-RU" sz="1400" dirty="0" smtClean="0">
              <a:solidFill>
                <a:srgbClr val="1A3974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53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5" descr="logo_rus_t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811" y="1989056"/>
            <a:ext cx="2615523" cy="243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27100" y="5051450"/>
            <a:ext cx="9047163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342900" indent="-342900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3900" dirty="0" smtClean="0">
                <a:solidFill>
                  <a:srgbClr val="00447F"/>
                </a:solidFill>
              </a:rPr>
              <a:t>Сильная компания – сильный регион!</a:t>
            </a:r>
            <a:endParaRPr lang="ru-RU" altLang="ru-RU" sz="4000" dirty="0" smtClean="0">
              <a:solidFill>
                <a:srgbClr val="00447F"/>
              </a:solidFill>
            </a:endParaRPr>
          </a:p>
        </p:txBody>
      </p:sp>
      <p:pic>
        <p:nvPicPr>
          <p:cNvPr id="11" name="Picture 4" descr="https://upload.wikimedia.org/wikipedia/commons/2/2a/Coat_of_Arms_of_Irkutsk_gubernia_%28Russian_empire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031" y="1548901"/>
            <a:ext cx="2553072" cy="294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8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ПАО «Высочайший» сегодня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ru-RU" dirty="0" smtClean="0"/>
              <a:t>далее </a:t>
            </a:r>
            <a:r>
              <a:rPr lang="en-US" dirty="0" smtClean="0"/>
              <a:t>GV Gold, </a:t>
            </a:r>
            <a:r>
              <a:rPr lang="ru-RU" dirty="0" smtClean="0"/>
              <a:t>ПАО «Высочайший», Группа компаний </a:t>
            </a:r>
            <a:r>
              <a:rPr lang="en-US" dirty="0" smtClean="0"/>
              <a:t>GV Gold</a:t>
            </a:r>
            <a:r>
              <a:rPr lang="ru-RU" dirty="0" smtClean="0"/>
              <a:t>, Компания</a:t>
            </a:r>
            <a:endParaRPr lang="ru-RU" dirty="0"/>
          </a:p>
        </p:txBody>
      </p:sp>
      <p:sp>
        <p:nvSpPr>
          <p:cNvPr id="222" name="Текст 4"/>
          <p:cNvSpPr>
            <a:spLocks noGrp="1"/>
          </p:cNvSpPr>
          <p:nvPr>
            <p:ph type="body" sz="quarter" idx="16"/>
          </p:nvPr>
        </p:nvSpPr>
        <p:spPr>
          <a:xfrm>
            <a:off x="514355" y="1453141"/>
            <a:ext cx="4295773" cy="209550"/>
          </a:xfrm>
        </p:spPr>
        <p:txBody>
          <a:bodyPr/>
          <a:lstStyle/>
          <a:p>
            <a:r>
              <a:rPr lang="ru-RU" dirty="0" smtClean="0"/>
              <a:t>Обзор</a:t>
            </a:r>
            <a:endParaRPr lang="ru-RU" dirty="0"/>
          </a:p>
        </p:txBody>
      </p:sp>
      <p:sp>
        <p:nvSpPr>
          <p:cNvPr id="230" name="Текст 4"/>
          <p:cNvSpPr>
            <a:spLocks noGrp="1"/>
          </p:cNvSpPr>
          <p:nvPr>
            <p:ph type="body" sz="quarter" idx="17"/>
          </p:nvPr>
        </p:nvSpPr>
        <p:spPr>
          <a:xfrm>
            <a:off x="5622679" y="1433262"/>
            <a:ext cx="3773415" cy="224982"/>
          </a:xfrm>
        </p:spPr>
        <p:txBody>
          <a:bodyPr/>
          <a:lstStyle/>
          <a:p>
            <a:r>
              <a:rPr lang="ru-RU" dirty="0" smtClean="0"/>
              <a:t>География деятельности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0"/>
          </p:nvPr>
        </p:nvSpPr>
        <p:spPr>
          <a:xfrm>
            <a:off x="520258" y="967096"/>
            <a:ext cx="7620001" cy="211138"/>
          </a:xfrm>
        </p:spPr>
        <p:txBody>
          <a:bodyPr/>
          <a:lstStyle/>
          <a:p>
            <a:r>
              <a:rPr lang="ru-RU" sz="1400" dirty="0" smtClean="0">
                <a:solidFill>
                  <a:srgbClr val="B4975A"/>
                </a:solidFill>
              </a:rPr>
              <a:t>Ведущая частная компания на российском рынке золотодобычи</a:t>
            </a:r>
            <a:endParaRPr lang="ru-RU" sz="1400" dirty="0">
              <a:solidFill>
                <a:srgbClr val="B4975A"/>
              </a:solidFill>
            </a:endParaRPr>
          </a:p>
        </p:txBody>
      </p:sp>
      <p:pic>
        <p:nvPicPr>
          <p:cNvPr id="198" name="Picture 19" descr="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92" y="1747574"/>
            <a:ext cx="3861871" cy="472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Rectangle 5"/>
          <p:cNvSpPr>
            <a:spLocks noChangeArrowheads="1"/>
          </p:cNvSpPr>
          <p:nvPr/>
        </p:nvSpPr>
        <p:spPr bwMode="auto">
          <a:xfrm>
            <a:off x="536577" y="1783865"/>
            <a:ext cx="4930774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ТОП-10 золотодобывающих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компаний России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2 крупных производственных узла:</a:t>
            </a:r>
            <a:r>
              <a:rPr lang="en-US" altLang="ru-RU" sz="1400" b="1" dirty="0">
                <a:solidFill>
                  <a:srgbClr val="00457C"/>
                </a:solidFill>
                <a:latin typeface="+mn-lt"/>
              </a:rPr>
              <a:t>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в Иркутской области и </a:t>
            </a:r>
            <a:r>
              <a:rPr lang="en-US" altLang="ru-RU" sz="1400" dirty="0" smtClean="0">
                <a:solidFill>
                  <a:srgbClr val="00457C"/>
                </a:solidFill>
                <a:latin typeface="+mn-lt"/>
              </a:rPr>
              <a:t>  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в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Якутии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Добыча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золота в 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2016 г. </a:t>
            </a: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– 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5,</a:t>
            </a:r>
            <a:r>
              <a:rPr lang="en-US" altLang="ru-RU" sz="1400" b="1" dirty="0" smtClean="0">
                <a:solidFill>
                  <a:srgbClr val="00457C"/>
                </a:solidFill>
                <a:latin typeface="+mn-lt"/>
              </a:rPr>
              <a:t>1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 т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/>
            </a:r>
            <a:br>
              <a:rPr lang="ru-RU" altLang="ru-RU" sz="1400" dirty="0" smtClean="0">
                <a:solidFill>
                  <a:srgbClr val="00457C"/>
                </a:solidFill>
                <a:latin typeface="+mn-lt"/>
              </a:rPr>
            </a:b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План 2017 г.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–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6,</a:t>
            </a:r>
            <a:r>
              <a:rPr lang="en-US" altLang="ru-RU" sz="1400" dirty="0" smtClean="0">
                <a:solidFill>
                  <a:srgbClr val="00457C"/>
                </a:solidFill>
                <a:latin typeface="+mn-lt"/>
              </a:rPr>
              <a:t>7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 т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Проекты 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развития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: ГОК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«Угахан» (Иркутская обл.) и </a:t>
            </a:r>
            <a:r>
              <a:rPr lang="en-US" altLang="ru-RU" sz="1400" dirty="0" smtClean="0">
                <a:solidFill>
                  <a:srgbClr val="00457C"/>
                </a:solidFill>
                <a:latin typeface="+mn-lt"/>
              </a:rPr>
              <a:t> </a:t>
            </a:r>
            <a:r>
              <a:rPr lang="ru-RU" altLang="ru-RU" sz="1400" dirty="0" err="1" smtClean="0">
                <a:solidFill>
                  <a:srgbClr val="00457C"/>
                </a:solidFill>
                <a:latin typeface="+mn-lt"/>
              </a:rPr>
              <a:t>Тарын</a:t>
            </a:r>
            <a:r>
              <a:rPr lang="en-US" altLang="ru-RU" sz="1400" dirty="0" smtClean="0">
                <a:solidFill>
                  <a:srgbClr val="00457C"/>
                </a:solidFill>
                <a:latin typeface="+mn-lt"/>
              </a:rPr>
              <a:t>c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кий ГОК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(Якутия)</a:t>
            </a:r>
            <a:endParaRPr lang="en-US" altLang="ru-RU" sz="1400" dirty="0">
              <a:solidFill>
                <a:srgbClr val="00457C"/>
              </a:solidFill>
              <a:latin typeface="+mn-lt"/>
            </a:endParaRPr>
          </a:p>
          <a:p>
            <a:pPr algn="just" eaLnBrk="1" hangingPunct="1">
              <a:buClr>
                <a:schemeClr val="accent1"/>
              </a:buClr>
            </a:pPr>
            <a:r>
              <a:rPr lang="en-US" altLang="ru-RU" sz="1400" b="1" dirty="0">
                <a:solidFill>
                  <a:srgbClr val="00457C"/>
                </a:solidFill>
                <a:latin typeface="+mn-lt"/>
              </a:rPr>
              <a:t>10 </a:t>
            </a: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геологоразведочных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проектов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Минеральные ресурсы </a:t>
            </a:r>
            <a:r>
              <a:rPr lang="en-US" altLang="ru-RU" sz="1400" b="1" dirty="0">
                <a:solidFill>
                  <a:srgbClr val="00457C"/>
                </a:solidFill>
                <a:latin typeface="+mn-lt"/>
              </a:rPr>
              <a:t>(JORC)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– 338 т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(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10,9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млн унций)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Д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ополнительный </a:t>
            </a: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геологоразведочный потенциал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– </a:t>
            </a:r>
            <a:r>
              <a:rPr lang="en-US" altLang="ru-RU" sz="1400" dirty="0">
                <a:solidFill>
                  <a:srgbClr val="00457C"/>
                </a:solidFill>
                <a:latin typeface="+mn-lt"/>
              </a:rPr>
              <a:t>753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,</a:t>
            </a:r>
            <a:r>
              <a:rPr lang="en-US" altLang="ru-RU" sz="1400" dirty="0">
                <a:solidFill>
                  <a:srgbClr val="00457C"/>
                </a:solidFill>
                <a:latin typeface="+mn-lt"/>
              </a:rPr>
              <a:t>7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т (</a:t>
            </a:r>
            <a:r>
              <a:rPr lang="en-US" altLang="ru-RU" sz="1400" dirty="0">
                <a:solidFill>
                  <a:srgbClr val="00457C"/>
                </a:solidFill>
                <a:latin typeface="+mn-lt"/>
              </a:rPr>
              <a:t>24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,</a:t>
            </a:r>
            <a:r>
              <a:rPr lang="en-US" altLang="ru-RU" sz="1400" dirty="0">
                <a:solidFill>
                  <a:srgbClr val="00457C"/>
                </a:solidFill>
                <a:latin typeface="+mn-lt"/>
              </a:rPr>
              <a:t>2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млн унций)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4 золотодобывающие фабрики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общей производительностью около </a:t>
            </a: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5 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млн</a:t>
            </a:r>
            <a:r>
              <a:rPr lang="en-US" altLang="ru-RU" sz="1400" b="1" dirty="0" smtClean="0">
                <a:solidFill>
                  <a:srgbClr val="00457C"/>
                </a:solidFill>
                <a:latin typeface="+mn-lt"/>
              </a:rPr>
              <a:t> </a:t>
            </a:r>
            <a:r>
              <a:rPr lang="ru-RU" altLang="ru-RU" sz="1400" b="1" dirty="0" smtClean="0">
                <a:solidFill>
                  <a:srgbClr val="00457C"/>
                </a:solidFill>
                <a:latin typeface="+mn-lt"/>
              </a:rPr>
              <a:t>т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 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руды в год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Планы по развитию и наращиванию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производства золота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                        ≈</a:t>
            </a:r>
            <a:r>
              <a:rPr lang="en-US" altLang="ru-RU" sz="1400" dirty="0" smtClean="0">
                <a:solidFill>
                  <a:srgbClr val="00457C"/>
                </a:solidFill>
                <a:latin typeface="+mn-lt"/>
              </a:rPr>
              <a:t> </a:t>
            </a:r>
            <a:r>
              <a:rPr lang="ru-RU" altLang="ru-RU" sz="1400" b="1" dirty="0">
                <a:solidFill>
                  <a:srgbClr val="00457C"/>
                </a:solidFill>
                <a:latin typeface="+mn-lt"/>
              </a:rPr>
              <a:t>9 т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 к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2018</a:t>
            </a:r>
            <a:r>
              <a:rPr lang="en-US" altLang="ru-RU" sz="1400" dirty="0" smtClean="0">
                <a:solidFill>
                  <a:srgbClr val="00457C"/>
                </a:solidFill>
                <a:latin typeface="+mn-lt"/>
              </a:rPr>
              <a:t>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г.</a:t>
            </a:r>
          </a:p>
        </p:txBody>
      </p:sp>
      <p:cxnSp>
        <p:nvCxnSpPr>
          <p:cNvPr id="226" name="Gerade Verbindung 13"/>
          <p:cNvCxnSpPr>
            <a:cxnSpLocks/>
          </p:cNvCxnSpPr>
          <p:nvPr/>
        </p:nvCxnSpPr>
        <p:spPr bwMode="gray">
          <a:xfrm>
            <a:off x="536577" y="1671892"/>
            <a:ext cx="4930774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Gerade Verbindung 13"/>
          <p:cNvCxnSpPr>
            <a:cxnSpLocks/>
          </p:cNvCxnSpPr>
          <p:nvPr/>
        </p:nvCxnSpPr>
        <p:spPr bwMode="gray">
          <a:xfrm>
            <a:off x="5622679" y="1671892"/>
            <a:ext cx="3805484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69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/>
              <a:t>П</a:t>
            </a:r>
            <a:r>
              <a:rPr lang="ru-RU" sz="2000" dirty="0" smtClean="0"/>
              <a:t>АО </a:t>
            </a:r>
            <a:r>
              <a:rPr lang="ru-RU" sz="2000" dirty="0"/>
              <a:t>«Высочайший»: налоговые отчисления в </a:t>
            </a:r>
            <a:r>
              <a:rPr lang="ru-RU" sz="2000" dirty="0" smtClean="0"/>
              <a:t>2009-2016 гг.</a:t>
            </a:r>
            <a:endParaRPr lang="ru-RU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7819" y="1118651"/>
            <a:ext cx="8914903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33363" indent="-233363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ПАО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«Высочайший» является одним из крупнейших налогоплательщиков Иркутской области. Освоение месторождения 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Угахан </a:t>
            </a:r>
            <a:r>
              <a:rPr lang="en-US" altLang="ru-RU" sz="1200" dirty="0" smtClean="0">
                <a:solidFill>
                  <a:srgbClr val="00447F"/>
                </a:solidFill>
                <a:latin typeface="Calibri" pitchFamily="34" charset="0"/>
              </a:rPr>
              <a:t>-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продолжени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е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 деятельности Компании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в Иркутской области и 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сохранение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уровня налоговых отчислений в бюджеты всех уровней.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Получение статуса РИП и государственная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поддержка строительства электросетевых объектов 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будут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способствовать реализации проекта строительства 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ГОКа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«Угахан», </a:t>
            </a:r>
            <a:r>
              <a:rPr lang="ru-RU" altLang="ru-RU" sz="1200" dirty="0" smtClean="0">
                <a:solidFill>
                  <a:srgbClr val="00447F"/>
                </a:solidFill>
                <a:latin typeface="Calibri" pitchFamily="34" charset="0"/>
              </a:rPr>
              <a:t>что, в свою очередь, </a:t>
            </a:r>
            <a:r>
              <a:rPr lang="ru-RU" altLang="ru-RU" sz="1200" dirty="0">
                <a:solidFill>
                  <a:srgbClr val="00447F"/>
                </a:solidFill>
                <a:latin typeface="Calibri" pitchFamily="34" charset="0"/>
              </a:rPr>
              <a:t>позволит создавать новые рабочие места и увеличивать социальные отчисления.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7"/>
          </p:nvPr>
        </p:nvSpPr>
        <p:spPr>
          <a:xfrm>
            <a:off x="517819" y="2586011"/>
            <a:ext cx="5430220" cy="224982"/>
          </a:xfrm>
        </p:spPr>
        <p:txBody>
          <a:bodyPr/>
          <a:lstStyle/>
          <a:p>
            <a:r>
              <a:rPr lang="ru-RU" dirty="0"/>
              <a:t>Налоговые платежи </a:t>
            </a:r>
            <a:r>
              <a:rPr lang="ru-RU" dirty="0" smtClean="0"/>
              <a:t>ПАО </a:t>
            </a:r>
            <a:r>
              <a:rPr lang="ru-RU" dirty="0"/>
              <a:t>«Высочайший» в </a:t>
            </a:r>
            <a:r>
              <a:rPr lang="ru-RU" dirty="0" smtClean="0"/>
              <a:t>2009-2017 </a:t>
            </a:r>
            <a:r>
              <a:rPr lang="ru-RU" dirty="0"/>
              <a:t>гг., </a:t>
            </a:r>
            <a:r>
              <a:rPr lang="ru-RU" dirty="0" smtClean="0"/>
              <a:t>млн </a:t>
            </a:r>
            <a:r>
              <a:rPr lang="ru-RU" dirty="0"/>
              <a:t>руб.</a:t>
            </a:r>
          </a:p>
        </p:txBody>
      </p:sp>
      <p:cxnSp>
        <p:nvCxnSpPr>
          <p:cNvPr id="13" name="Gerade Verbindung 13"/>
          <p:cNvCxnSpPr>
            <a:cxnSpLocks/>
          </p:cNvCxnSpPr>
          <p:nvPr/>
        </p:nvCxnSpPr>
        <p:spPr bwMode="gray">
          <a:xfrm>
            <a:off x="517819" y="2824641"/>
            <a:ext cx="891490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887621"/>
              </p:ext>
            </p:extLst>
          </p:nvPr>
        </p:nvGraphicFramePr>
        <p:xfrm>
          <a:off x="505363" y="2894121"/>
          <a:ext cx="8939814" cy="298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57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993427" cy="417367"/>
          </a:xfrm>
        </p:spPr>
        <p:txBody>
          <a:bodyPr/>
          <a:lstStyle/>
          <a:p>
            <a:r>
              <a:rPr lang="ru-RU" sz="2000" dirty="0">
                <a:solidFill>
                  <a:srgbClr val="1A3974"/>
                </a:solidFill>
                <a:latin typeface="Arial" charset="0"/>
                <a:cs typeface="Arial" charset="0"/>
              </a:rPr>
              <a:t>Значение </a:t>
            </a:r>
            <a:r>
              <a:rPr lang="ru-RU" sz="20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проектов </a:t>
            </a:r>
            <a:r>
              <a:rPr lang="ru-RU" sz="2000" dirty="0">
                <a:solidFill>
                  <a:srgbClr val="1A3974"/>
                </a:solidFill>
                <a:latin typeface="Arial" charset="0"/>
                <a:cs typeface="Arial" charset="0"/>
              </a:rPr>
              <a:t>«Угахан» и «</a:t>
            </a:r>
            <a:r>
              <a:rPr lang="ru-RU" sz="2000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Красный» для </a:t>
            </a:r>
            <a:r>
              <a:rPr lang="ru-RU" sz="2000" dirty="0">
                <a:solidFill>
                  <a:srgbClr val="1A3974"/>
                </a:solidFill>
                <a:latin typeface="Arial" charset="0"/>
                <a:cs typeface="Arial" charset="0"/>
              </a:rPr>
              <a:t>Иркутской области</a:t>
            </a:r>
            <a:endParaRPr lang="ru-RU" sz="20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17819" y="989444"/>
            <a:ext cx="8914903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 marL="233363" indent="-233363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1100" b="1" dirty="0">
                <a:solidFill>
                  <a:srgbClr val="1A3974"/>
                </a:solidFill>
                <a:latin typeface="Arial" charset="0"/>
                <a:cs typeface="Arial" charset="0"/>
              </a:rPr>
              <a:t>Создание новых рабочих </a:t>
            </a:r>
            <a:r>
              <a:rPr lang="ru-RU" sz="11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мест</a:t>
            </a:r>
            <a:r>
              <a:rPr lang="ru-RU" sz="1100" dirty="0" smtClean="0">
                <a:solidFill>
                  <a:srgbClr val="00447F"/>
                </a:solidFill>
                <a:latin typeface="Calibri" pitchFamily="34" charset="0"/>
              </a:rPr>
              <a:t>.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На текущий момент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ПАО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«Высочайший» уже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создано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более 1100 рабочих мест. Новый ГОК «Угахан» позволит создать дополнительно 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до 500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новых рабочих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мест, а  на ГОКе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«Красный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» - 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около 400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мест.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altLang="ru-RU" sz="1100" b="1" dirty="0">
                <a:solidFill>
                  <a:srgbClr val="1A3974"/>
                </a:solidFill>
                <a:latin typeface="Arial" charset="0"/>
                <a:cs typeface="Arial" charset="0"/>
              </a:rPr>
              <a:t>Дополнительные налоговые платежи в </a:t>
            </a:r>
            <a:r>
              <a:rPr lang="ru-RU" altLang="ru-RU" sz="11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бюджет</a:t>
            </a:r>
            <a:r>
              <a:rPr lang="ru-RU" altLang="ru-RU" sz="1100" b="1" dirty="0">
                <a:solidFill>
                  <a:srgbClr val="1A3974"/>
                </a:solidFill>
                <a:latin typeface="Arial" charset="0"/>
                <a:cs typeface="Arial" charset="0"/>
              </a:rPr>
              <a:t>.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Налоговые отчисления в бюджеты всех уровней за весь период эксплуатации ГОКа «Угахан» составят более 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5,</a:t>
            </a:r>
            <a:r>
              <a:rPr lang="en-US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8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 млрд руб.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и ГОКа «Красный» </a:t>
            </a:r>
            <a:r>
              <a:rPr lang="en-US" altLang="ru-RU" sz="1100" b="1" dirty="0">
                <a:solidFill>
                  <a:srgbClr val="00447F"/>
                </a:solidFill>
                <a:latin typeface="Calibri" pitchFamily="34" charset="0"/>
              </a:rPr>
              <a:t>2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,</a:t>
            </a:r>
            <a:r>
              <a:rPr lang="en-US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9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 млрд руб.</a:t>
            </a:r>
            <a:endParaRPr lang="ru-RU" altLang="ru-RU" sz="1100" b="1" dirty="0">
              <a:solidFill>
                <a:srgbClr val="00447F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altLang="ru-RU" sz="11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Развитие </a:t>
            </a:r>
            <a:r>
              <a:rPr lang="ru-RU" altLang="ru-RU" sz="1100" b="1" dirty="0">
                <a:solidFill>
                  <a:srgbClr val="1A3974"/>
                </a:solidFill>
                <a:latin typeface="Arial" charset="0"/>
                <a:cs typeface="Arial" charset="0"/>
              </a:rPr>
              <a:t>экономического потенциала региона.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Улучшение инвестиционного климата позволит региону получить дополнительные преференции из Федерального Бюджета.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altLang="ru-RU" sz="1100" b="1" dirty="0" smtClean="0">
                <a:solidFill>
                  <a:srgbClr val="1A3974"/>
                </a:solidFill>
                <a:latin typeface="Arial" charset="0"/>
                <a:cs typeface="Arial" charset="0"/>
              </a:rPr>
              <a:t>Оказание содействия в развитии малого и среднего предпринимательства.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П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АО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«Высочайший» активно сотрудничает с региональными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компаниями (в 2016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г.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ПАО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«Высочайший»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заключило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с Иркутскими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компаниями контракты,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обороты по которым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достигают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 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более </a:t>
            </a:r>
            <a:r>
              <a:rPr lang="ru-RU" altLang="ru-RU" sz="1100" b="1" dirty="0">
                <a:solidFill>
                  <a:srgbClr val="00447F"/>
                </a:solidFill>
                <a:latin typeface="Calibri" pitchFamily="34" charset="0"/>
              </a:rPr>
              <a:t>5 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млрд </a:t>
            </a:r>
            <a:r>
              <a:rPr lang="ru-RU" altLang="ru-RU" sz="1100" b="1" dirty="0">
                <a:solidFill>
                  <a:srgbClr val="00447F"/>
                </a:solidFill>
                <a:latin typeface="Calibri" pitchFamily="34" charset="0"/>
              </a:rPr>
              <a:t>руб</a:t>
            </a:r>
            <a:r>
              <a:rPr lang="ru-RU" altLang="ru-RU" sz="1100" b="1" dirty="0" smtClean="0">
                <a:solidFill>
                  <a:srgbClr val="00447F"/>
                </a:solidFill>
                <a:latin typeface="Calibri" pitchFamily="34" charset="0"/>
              </a:rPr>
              <a:t>.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)</a:t>
            </a:r>
            <a:endParaRPr lang="ru-RU" altLang="ru-RU" sz="1100" dirty="0">
              <a:solidFill>
                <a:srgbClr val="00447F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altLang="ru-RU" sz="1100" b="1" dirty="0">
                <a:solidFill>
                  <a:srgbClr val="1A3974"/>
                </a:solidFill>
                <a:latin typeface="Arial" charset="0"/>
                <a:cs typeface="Arial" charset="0"/>
              </a:rPr>
              <a:t>Расширение социально-экономического партнерства.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П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АО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«Высочайший» поддерживает партнерство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с образовательными,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благотворительными и социальными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учреждениями. На 2017 г. запланировано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20,5 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млн </a:t>
            </a:r>
            <a:r>
              <a:rPr lang="ru-RU" altLang="ru-RU" sz="1100" dirty="0">
                <a:solidFill>
                  <a:srgbClr val="00447F"/>
                </a:solidFill>
                <a:latin typeface="Calibri" pitchFamily="34" charset="0"/>
              </a:rPr>
              <a:t>руб. по соглашению о социально-экономическом партнерстве с правительством Иркутской области</a:t>
            </a:r>
            <a:r>
              <a:rPr lang="ru-RU" altLang="ru-RU" sz="1100" dirty="0" smtClean="0">
                <a:solidFill>
                  <a:srgbClr val="00447F"/>
                </a:solidFill>
                <a:latin typeface="Calibri" pitchFamily="34" charset="0"/>
              </a:rPr>
              <a:t>.</a:t>
            </a:r>
            <a:endParaRPr lang="ru-RU" altLang="ru-RU" sz="1100" dirty="0">
              <a:solidFill>
                <a:srgbClr val="00447F"/>
              </a:solidFill>
              <a:latin typeface="Calibri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59628"/>
              </p:ext>
            </p:extLst>
          </p:nvPr>
        </p:nvGraphicFramePr>
        <p:xfrm>
          <a:off x="4519559" y="4282809"/>
          <a:ext cx="4913163" cy="1968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7" descr="C:\Users\kvs\Desktop\PR\ФИЛЬМ ФИЛЬМ ФИЛЬМ\фото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34" y="3781328"/>
            <a:ext cx="3717419" cy="21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658026" y="5949950"/>
            <a:ext cx="39823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800" i="1" kern="0" dirty="0" smtClean="0">
                <a:solidFill>
                  <a:srgbClr val="000000"/>
                </a:solidFill>
                <a:ea typeface="+mn-ea"/>
              </a:rPr>
              <a:t>Подписание  соглашения о социально-экономическом партнерстве в 2016 г.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800" i="1" kern="0" dirty="0" smtClean="0">
                <a:solidFill>
                  <a:srgbClr val="000000"/>
                </a:solidFill>
                <a:ea typeface="+mn-ea"/>
              </a:rPr>
              <a:t>Первый заместитель Губернатора – Председатель Правительства Иркутской области </a:t>
            </a:r>
            <a:r>
              <a:rPr lang="ru-RU" altLang="ru-RU" sz="800" i="1" kern="0" dirty="0" err="1" smtClean="0">
                <a:solidFill>
                  <a:srgbClr val="000000"/>
                </a:solidFill>
                <a:ea typeface="+mn-ea"/>
              </a:rPr>
              <a:t>А.С.Битаров</a:t>
            </a:r>
            <a:r>
              <a:rPr lang="ru-RU" altLang="ru-RU" sz="800" i="1" kern="0" dirty="0">
                <a:solidFill>
                  <a:srgbClr val="000000"/>
                </a:solidFill>
                <a:ea typeface="+mn-ea"/>
              </a:rPr>
              <a:t> </a:t>
            </a:r>
            <a:r>
              <a:rPr lang="ru-RU" altLang="ru-RU" sz="800" i="1" kern="0" dirty="0" smtClean="0">
                <a:solidFill>
                  <a:srgbClr val="000000"/>
                </a:solidFill>
                <a:ea typeface="+mn-ea"/>
              </a:rPr>
              <a:t>и                                                                                     </a:t>
            </a:r>
            <a:r>
              <a:rPr lang="ru-RU" altLang="ru-RU" sz="800" i="1" kern="0" dirty="0">
                <a:solidFill>
                  <a:srgbClr val="000000"/>
                </a:solidFill>
                <a:ea typeface="+mn-ea"/>
              </a:rPr>
              <a:t>Г</a:t>
            </a:r>
            <a:r>
              <a:rPr lang="ru-RU" altLang="ru-RU" sz="800" i="1" kern="0" dirty="0" err="1" smtClean="0">
                <a:solidFill>
                  <a:srgbClr val="000000"/>
                </a:solidFill>
                <a:ea typeface="+mn-ea"/>
              </a:rPr>
              <a:t>енеральный</a:t>
            </a:r>
            <a:r>
              <a:rPr lang="ru-RU" altLang="ru-RU" sz="800" i="1" kern="0" dirty="0" smtClean="0">
                <a:solidFill>
                  <a:srgbClr val="000000"/>
                </a:solidFill>
                <a:ea typeface="+mn-ea"/>
              </a:rPr>
              <a:t> директор Группы компаний </a:t>
            </a:r>
            <a:r>
              <a:rPr lang="en-US" altLang="ru-RU" sz="800" i="1" kern="0" dirty="0" smtClean="0">
                <a:solidFill>
                  <a:srgbClr val="000000"/>
                </a:solidFill>
                <a:ea typeface="+mn-ea"/>
              </a:rPr>
              <a:t>GV Gold</a:t>
            </a:r>
            <a:r>
              <a:rPr lang="ru-RU" altLang="ru-RU" sz="800" i="1" kern="0" dirty="0" smtClean="0">
                <a:solidFill>
                  <a:srgbClr val="000000"/>
                </a:solidFill>
                <a:ea typeface="+mn-ea"/>
              </a:rPr>
              <a:t>, С.А. Васильев</a:t>
            </a:r>
            <a:endParaRPr lang="en-GB" altLang="ru-RU" sz="800" i="1" kern="0" dirty="0" smtClean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3859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</a:t>
            </a:r>
            <a:r>
              <a:rPr lang="ru-RU" sz="2000" dirty="0" err="1" smtClean="0"/>
              <a:t>Угахан</a:t>
            </a:r>
            <a:r>
              <a:rPr lang="ru-RU" sz="2000" dirty="0" smtClean="0"/>
              <a:t>» – основной проект развития</a:t>
            </a:r>
            <a:endParaRPr lang="ru-RU" sz="2000" dirty="0"/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gray">
          <a:xfrm>
            <a:off x="5113372" y="6462126"/>
            <a:ext cx="2095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i="1" dirty="0">
                <a:solidFill>
                  <a:srgbClr val="000000"/>
                </a:solidFill>
              </a:rPr>
              <a:t>Корпус </a:t>
            </a:r>
            <a:r>
              <a:rPr lang="ru-RU" altLang="ru-RU" sz="800" i="1" dirty="0" smtClean="0">
                <a:solidFill>
                  <a:srgbClr val="000000"/>
                </a:solidFill>
              </a:rPr>
              <a:t>ЗИФ </a:t>
            </a:r>
            <a:r>
              <a:rPr lang="ru-RU" altLang="ru-RU" sz="800" i="1" dirty="0">
                <a:solidFill>
                  <a:srgbClr val="000000"/>
                </a:solidFill>
              </a:rPr>
              <a:t>«</a:t>
            </a:r>
            <a:r>
              <a:rPr lang="ru-RU" altLang="ru-RU" sz="800" i="1" dirty="0" err="1">
                <a:solidFill>
                  <a:srgbClr val="000000"/>
                </a:solidFill>
              </a:rPr>
              <a:t>Угахан</a:t>
            </a:r>
            <a:r>
              <a:rPr lang="ru-RU" altLang="ru-RU" sz="800" i="1" dirty="0">
                <a:solidFill>
                  <a:srgbClr val="000000"/>
                </a:solidFill>
              </a:rPr>
              <a:t>» </a:t>
            </a:r>
            <a:endParaRPr lang="en-GB" altLang="ru-RU" sz="800" i="1" dirty="0">
              <a:solidFill>
                <a:srgbClr val="00000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36577" y="1258721"/>
            <a:ext cx="4496893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25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км от месторождения Голец Высочайший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Лицензия выдана до 10.10.2035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г.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Низкое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содержание золота и высокий коэффициент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вскрыши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Запуск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ЗИФ (пуско-наладочные работы)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мощностью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 2,6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млн т руды в год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летом 2017 года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algn="just"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Потребности в электроэнергии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ГОКа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«</a:t>
            </a:r>
            <a:r>
              <a:rPr lang="ru-RU" altLang="ru-RU" sz="1400" dirty="0" err="1">
                <a:solidFill>
                  <a:srgbClr val="00457C"/>
                </a:solidFill>
                <a:latin typeface="+mn-lt"/>
              </a:rPr>
              <a:t>Угахан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»: 12 МВт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16"/>
          </p:nvPr>
        </p:nvSpPr>
        <p:spPr>
          <a:xfrm>
            <a:off x="514355" y="1014655"/>
            <a:ext cx="4295773" cy="209550"/>
          </a:xfrm>
        </p:spPr>
        <p:txBody>
          <a:bodyPr/>
          <a:lstStyle/>
          <a:p>
            <a:r>
              <a:rPr lang="ru-RU" dirty="0" smtClean="0"/>
              <a:t>Обзор</a:t>
            </a:r>
            <a:endParaRPr lang="ru-RU" dirty="0"/>
          </a:p>
        </p:txBody>
      </p:sp>
      <p:cxnSp>
        <p:nvCxnSpPr>
          <p:cNvPr id="18" name="Gerade Verbindung 13"/>
          <p:cNvCxnSpPr>
            <a:cxnSpLocks/>
          </p:cNvCxnSpPr>
          <p:nvPr/>
        </p:nvCxnSpPr>
        <p:spPr bwMode="gray">
          <a:xfrm>
            <a:off x="536577" y="1253284"/>
            <a:ext cx="415083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11030"/>
              </p:ext>
            </p:extLst>
          </p:nvPr>
        </p:nvGraphicFramePr>
        <p:xfrm>
          <a:off x="5166633" y="1315964"/>
          <a:ext cx="4163798" cy="219137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8338"/>
                <a:gridCol w="2115460"/>
              </a:tblGrid>
              <a:tr h="1963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Собственник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«УГРК» </a:t>
                      </a:r>
                      <a:b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(100% ПАО «Высочайший»)*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</a:tr>
              <a:tr h="1963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Завершение строительства,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ввод в эксплуатацию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</a:tr>
              <a:tr h="23729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Эксплуатационные запасы</a:t>
                      </a:r>
                      <a:endParaRPr lang="ru-RU" sz="900" b="1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</a:pPr>
                      <a:r>
                        <a:rPr lang="ru-RU" altLang="ru-RU" sz="900" dirty="0" smtClean="0"/>
                        <a:t>35,9 т</a:t>
                      </a:r>
                      <a:endParaRPr lang="en-GB" altLang="ru-RU" sz="900" dirty="0"/>
                    </a:p>
                  </a:txBody>
                  <a:tcPr marL="91447" marR="91447" marT="45682" marB="45682" anchor="ctr"/>
                </a:tc>
              </a:tr>
              <a:tr h="19638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Сроки</a:t>
                      </a:r>
                      <a:r>
                        <a:rPr lang="ru-RU" sz="900" b="1" baseline="0" dirty="0" smtClean="0"/>
                        <a:t> отработки </a:t>
                      </a:r>
                      <a:endParaRPr lang="ru-RU" sz="900" b="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2017-2027 гг.</a:t>
                      </a:r>
                      <a:endParaRPr lang="ru-RU" sz="900" dirty="0"/>
                    </a:p>
                  </a:txBody>
                  <a:tcPr marL="91447" marR="91447" marT="45682" marB="45682" anchor="ctr"/>
                </a:tc>
              </a:tr>
              <a:tr h="31425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Переработка (тыс. т/год)</a:t>
                      </a:r>
                      <a:endParaRPr lang="ru-RU" sz="900" b="1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 2 600 тыс. т в год</a:t>
                      </a:r>
                    </a:p>
                  </a:txBody>
                  <a:tcPr marL="91447" marR="91447" marT="45682" marB="45682" anchor="ctr"/>
                </a:tc>
              </a:tr>
              <a:tr h="31425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Производство золота в год</a:t>
                      </a:r>
                      <a:endParaRPr lang="ru-RU" sz="900" b="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до 3000 кг</a:t>
                      </a:r>
                      <a:endParaRPr lang="ru-RU" sz="900" dirty="0"/>
                    </a:p>
                  </a:txBody>
                  <a:tcPr marL="91447" marR="91447" marT="45682" marB="45682" anchor="ctr"/>
                </a:tc>
              </a:tr>
              <a:tr h="28806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Капитальные затраты (вкл.</a:t>
                      </a:r>
                      <a:r>
                        <a:rPr lang="ru-RU" sz="900" b="1" baseline="0" dirty="0" smtClean="0"/>
                        <a:t> затраты прошлых лет)</a:t>
                      </a:r>
                      <a:endParaRPr lang="ru-RU" sz="900" b="1" dirty="0" smtClean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11,0</a:t>
                      </a:r>
                      <a:r>
                        <a:rPr lang="ru-RU" sz="900" baseline="0" dirty="0" smtClean="0"/>
                        <a:t> млрд руб. (вкл. НДС)</a:t>
                      </a:r>
                      <a:endParaRPr lang="ru-RU" sz="900" dirty="0"/>
                    </a:p>
                  </a:txBody>
                  <a:tcPr marL="91447" marR="91447" marT="45682" marB="45682" anchor="ctr"/>
                </a:tc>
              </a:tr>
            </a:tbl>
          </a:graphicData>
        </a:graphic>
      </p:graphicFrame>
      <p:cxnSp>
        <p:nvCxnSpPr>
          <p:cNvPr id="22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047250" y="1259948"/>
            <a:ext cx="4345325" cy="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5047250" y="980548"/>
            <a:ext cx="2527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accent1"/>
                </a:solidFill>
              </a:rPr>
              <a:t>Основные параметры проекта</a:t>
            </a:r>
            <a:endParaRPr lang="ru-RU" altLang="ru-RU" sz="1200" b="1" dirty="0">
              <a:solidFill>
                <a:schemeClr val="accent1"/>
              </a:solidFill>
            </a:endParaRPr>
          </a:p>
        </p:txBody>
      </p:sp>
      <p:pic>
        <p:nvPicPr>
          <p:cNvPr id="15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160" y="3603625"/>
            <a:ext cx="42814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2" y="3612503"/>
            <a:ext cx="4221163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5"/>
          <p:cNvSpPr txBox="1">
            <a:spLocks noChangeArrowheads="1"/>
          </p:cNvSpPr>
          <p:nvPr/>
        </p:nvSpPr>
        <p:spPr bwMode="gray">
          <a:xfrm>
            <a:off x="458254" y="6427141"/>
            <a:ext cx="2095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800" i="1">
                <a:solidFill>
                  <a:srgbClr val="000000"/>
                </a:solidFill>
              </a:rPr>
              <a:t>Вахтовый поселок «</a:t>
            </a:r>
            <a:r>
              <a:rPr lang="ru-RU" altLang="ru-RU" sz="800" i="1" dirty="0" err="1">
                <a:solidFill>
                  <a:srgbClr val="000000"/>
                </a:solidFill>
              </a:rPr>
              <a:t>Угахан</a:t>
            </a:r>
            <a:r>
              <a:rPr lang="ru-RU" altLang="ru-RU" sz="800" i="1" dirty="0">
                <a:solidFill>
                  <a:srgbClr val="000000"/>
                </a:solidFill>
              </a:rPr>
              <a:t>» </a:t>
            </a:r>
            <a:endParaRPr lang="en-GB" altLang="ru-RU" sz="800" i="1" dirty="0">
              <a:solidFill>
                <a:srgbClr val="000000"/>
              </a:solidFill>
            </a:endParaRP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gray">
          <a:xfrm>
            <a:off x="5176159" y="3461293"/>
            <a:ext cx="428148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" i="1" dirty="0" smtClean="0">
                <a:solidFill>
                  <a:srgbClr val="000000"/>
                </a:solidFill>
              </a:rPr>
              <a:t>*лицензия на м. Угахан</a:t>
            </a:r>
            <a:r>
              <a:rPr lang="en-US" altLang="ru-RU" sz="600" i="1" dirty="0" smtClean="0">
                <a:solidFill>
                  <a:srgbClr val="000000"/>
                </a:solidFill>
              </a:rPr>
              <a:t> -</a:t>
            </a:r>
            <a:r>
              <a:rPr lang="ru-RU" altLang="ru-RU" sz="600" i="1" dirty="0" smtClean="0">
                <a:solidFill>
                  <a:srgbClr val="000000"/>
                </a:solidFill>
              </a:rPr>
              <a:t> в стадии переоформления с ПАО «Высочайший» на ООО «УГРК» </a:t>
            </a:r>
            <a:endParaRPr lang="en-GB" altLang="ru-RU" sz="6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6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«Угахан»: текущий статус, планы на 2017 год </a:t>
            </a:r>
            <a:endParaRPr lang="ru-RU" sz="2000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1" b="21391"/>
          <a:stretch>
            <a:fillRect/>
          </a:stretch>
        </p:blipFill>
        <p:spPr bwMode="auto">
          <a:xfrm>
            <a:off x="5334479" y="1307088"/>
            <a:ext cx="3105926" cy="1302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kvs\Desktop\рабочая\фотографии\Иркутский проект\photo_temp\photo_temp\СѓРіР°С…Р°РЅ\RMT_56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9" b="19620"/>
          <a:stretch>
            <a:fillRect/>
          </a:stretch>
        </p:blipFill>
        <p:spPr bwMode="auto">
          <a:xfrm>
            <a:off x="6621742" y="2459125"/>
            <a:ext cx="3105926" cy="129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5" b="19469"/>
          <a:stretch>
            <a:fillRect/>
          </a:stretch>
        </p:blipFill>
        <p:spPr bwMode="auto">
          <a:xfrm>
            <a:off x="5334479" y="3626526"/>
            <a:ext cx="310592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20985"/>
          <a:stretch>
            <a:fillRect/>
          </a:stretch>
        </p:blipFill>
        <p:spPr bwMode="auto">
          <a:xfrm>
            <a:off x="6621742" y="4833893"/>
            <a:ext cx="3105926" cy="128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5"/>
          <p:cNvSpPr txBox="1">
            <a:spLocks noChangeArrowheads="1"/>
          </p:cNvSpPr>
          <p:nvPr/>
        </p:nvSpPr>
        <p:spPr bwMode="gray">
          <a:xfrm>
            <a:off x="6621742" y="2459125"/>
            <a:ext cx="20955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b="1" i="1">
                <a:solidFill>
                  <a:srgbClr val="FFFFFF"/>
                </a:solidFill>
              </a:rPr>
              <a:t>Корпус ЗИФ ГОКа «Угахан» </a:t>
            </a:r>
            <a:endParaRPr lang="en-GB" altLang="ru-RU" sz="800" b="1" i="1">
              <a:solidFill>
                <a:srgbClr val="FFFFFF"/>
              </a:solidFill>
            </a:endParaRPr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gray">
          <a:xfrm>
            <a:off x="5334479" y="1307088"/>
            <a:ext cx="22129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b="1" i="1" dirty="0">
                <a:solidFill>
                  <a:srgbClr val="FFFFFF"/>
                </a:solidFill>
              </a:rPr>
              <a:t>Вахтовый поселок «</a:t>
            </a:r>
            <a:r>
              <a:rPr lang="ru-RU" altLang="ru-RU" sz="800" b="1" i="1" dirty="0" err="1">
                <a:solidFill>
                  <a:srgbClr val="FFFFFF"/>
                </a:solidFill>
              </a:rPr>
              <a:t>Угахан</a:t>
            </a:r>
            <a:r>
              <a:rPr lang="ru-RU" altLang="ru-RU" sz="800" b="1" i="1" dirty="0">
                <a:solidFill>
                  <a:srgbClr val="FFFFFF"/>
                </a:solidFill>
              </a:rPr>
              <a:t>» </a:t>
            </a:r>
            <a:endParaRPr lang="en-GB" altLang="ru-RU" sz="800" b="1" i="1" dirty="0">
              <a:solidFill>
                <a:srgbClr val="FFFFFF"/>
              </a:solidFill>
            </a:endParaRP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gray">
          <a:xfrm>
            <a:off x="6621742" y="5880954"/>
            <a:ext cx="21558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b="1" i="1" dirty="0" smtClean="0">
                <a:solidFill>
                  <a:srgbClr val="FFFFFF"/>
                </a:solidFill>
              </a:rPr>
              <a:t>Работа горной техники</a:t>
            </a:r>
            <a:endParaRPr lang="en-GB" altLang="ru-RU" sz="800" b="1" i="1" dirty="0">
              <a:solidFill>
                <a:srgbClr val="FFFFFF"/>
              </a:solidFill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gray">
          <a:xfrm>
            <a:off x="5334479" y="4616406"/>
            <a:ext cx="21542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800" b="1" i="1" dirty="0">
                <a:solidFill>
                  <a:srgbClr val="FFFFFF"/>
                </a:solidFill>
              </a:rPr>
              <a:t>Монтаж оборудования </a:t>
            </a:r>
            <a:r>
              <a:rPr lang="ru-RU" altLang="ru-RU" sz="800" b="1" i="1" dirty="0" smtClean="0">
                <a:solidFill>
                  <a:srgbClr val="FFFFFF"/>
                </a:solidFill>
              </a:rPr>
              <a:t>ЗИФ «</a:t>
            </a:r>
            <a:r>
              <a:rPr lang="ru-RU" altLang="ru-RU" sz="800" b="1" i="1" dirty="0" err="1" smtClean="0">
                <a:solidFill>
                  <a:srgbClr val="FFFFFF"/>
                </a:solidFill>
              </a:rPr>
              <a:t>Угахан</a:t>
            </a:r>
            <a:r>
              <a:rPr lang="ru-RU" altLang="ru-RU" sz="800" b="1" i="1" dirty="0" smtClean="0">
                <a:solidFill>
                  <a:srgbClr val="FFFFFF"/>
                </a:solidFill>
              </a:rPr>
              <a:t>» </a:t>
            </a:r>
            <a:endParaRPr lang="en-GB" altLang="ru-RU" sz="800" b="1" i="1" dirty="0">
              <a:solidFill>
                <a:srgbClr val="FFFF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36577" y="873893"/>
            <a:ext cx="4721223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В 2013-2014 гг. построена рудовозная дорога протяженностью 25 км от ГОКа «Высочайший»</a:t>
            </a:r>
            <a:endParaRPr lang="ru-RU" altLang="ru-RU" sz="14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В 2014-2016 гг. законтрактовано и поставлено на участок основное горное и обогатительное оборудование </a:t>
            </a:r>
          </a:p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В 2016 г. выполнены строительно-монтажные работы основных инфраструктурных объектов ГОКа</a:t>
            </a:r>
          </a:p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В 2017 г. - завершение строительства корпуса ЗИФ. </a:t>
            </a:r>
          </a:p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2017 г. - Завершение расширения </a:t>
            </a:r>
            <a:r>
              <a:rPr lang="ru-RU" altLang="ru-RU" sz="1400" dirty="0">
                <a:solidFill>
                  <a:srgbClr val="00457C"/>
                </a:solidFill>
                <a:latin typeface="Calibri"/>
              </a:rPr>
              <a:t>вахтового поселка, строительство гаража </a:t>
            </a: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 горнотранспортной техники (ГТТ), </a:t>
            </a:r>
            <a:r>
              <a:rPr lang="ru-RU" altLang="ru-RU" sz="1400" dirty="0">
                <a:solidFill>
                  <a:srgbClr val="00457C"/>
                </a:solidFill>
                <a:latin typeface="Calibri"/>
              </a:rPr>
              <a:t>складов </a:t>
            </a: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 горюче-смазочных материалов (ГСМ) </a:t>
            </a:r>
            <a:r>
              <a:rPr lang="ru-RU" altLang="ru-RU" sz="1400" dirty="0">
                <a:solidFill>
                  <a:srgbClr val="00457C"/>
                </a:solidFill>
                <a:latin typeface="Calibri"/>
              </a:rPr>
              <a:t>и </a:t>
            </a: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селитры.</a:t>
            </a:r>
            <a:endParaRPr lang="ru-RU" altLang="ru-RU" sz="14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2017 г. - переоформление лицензии на дочернюю компанию ООО «УГРК» (100% ПАО «Высочайший») для выполнения условий и получения статуса РИП</a:t>
            </a:r>
          </a:p>
          <a:p>
            <a:pPr eaLnBrk="1" hangingPunct="1">
              <a:buClr>
                <a:srgbClr val="00447F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2017 г. - </a:t>
            </a:r>
            <a:r>
              <a:rPr lang="ru-RU" altLang="ru-RU" sz="1400" b="1" dirty="0" smtClean="0">
                <a:solidFill>
                  <a:srgbClr val="00457C"/>
                </a:solidFill>
                <a:latin typeface="Calibri"/>
              </a:rPr>
              <a:t>начало производства золота. </a:t>
            </a:r>
            <a:r>
              <a:rPr lang="ru-RU" altLang="ru-RU" sz="1400" dirty="0" smtClean="0">
                <a:solidFill>
                  <a:srgbClr val="00457C"/>
                </a:solidFill>
                <a:latin typeface="Calibri"/>
              </a:rPr>
              <a:t>Пуско-наладочные работы на ЗИФ запланированы на лето 2017 г.</a:t>
            </a:r>
          </a:p>
        </p:txBody>
      </p:sp>
    </p:spTree>
    <p:extLst>
      <p:ext uri="{BB962C8B-B14F-4D97-AF65-F5344CB8AC3E}">
        <p14:creationId xmlns:p14="http://schemas.microsoft.com/office/powerpoint/2010/main" val="12654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3906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</a:t>
            </a:r>
            <a:r>
              <a:rPr lang="ru-RU" sz="2000" dirty="0" err="1" smtClean="0"/>
              <a:t>Угахан</a:t>
            </a:r>
            <a:r>
              <a:rPr lang="ru-RU" sz="2000" dirty="0" smtClean="0"/>
              <a:t>»: инфраструктурная и  законодательная проблематика проекта</a:t>
            </a:r>
            <a:endParaRPr lang="ru-RU" sz="2000" dirty="0"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6"/>
          </p:nvPr>
        </p:nvSpPr>
        <p:spPr>
          <a:xfrm>
            <a:off x="514355" y="1014655"/>
            <a:ext cx="4295773" cy="209550"/>
          </a:xfrm>
        </p:spPr>
        <p:txBody>
          <a:bodyPr/>
          <a:lstStyle/>
          <a:p>
            <a:r>
              <a:rPr lang="ru-RU" dirty="0" smtClean="0"/>
              <a:t>Существующая инфраструктура</a:t>
            </a:r>
            <a:endParaRPr lang="ru-RU" dirty="0"/>
          </a:p>
        </p:txBody>
      </p:sp>
      <p:cxnSp>
        <p:nvCxnSpPr>
          <p:cNvPr id="5" name="Gerade Verbindung 13"/>
          <p:cNvCxnSpPr>
            <a:cxnSpLocks/>
          </p:cNvCxnSpPr>
          <p:nvPr/>
        </p:nvCxnSpPr>
        <p:spPr bwMode="gray">
          <a:xfrm>
            <a:off x="536577" y="1253284"/>
            <a:ext cx="4381652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6577" y="1264014"/>
            <a:ext cx="5009200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Ближайший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поселок к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м.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Угахан – Кропоткин (расположен в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                      40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км от месторождения, связан через грунтовую дорогу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)</a:t>
            </a: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 smtClean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Ближайшая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ж/д 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станция – Таксимо, Восточно-Сибирской железной дороги (расстояние до города Бодайбо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220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км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)</a:t>
            </a:r>
          </a:p>
          <a:p>
            <a:pPr marL="0" indent="0" eaLnBrk="1" hangingPunct="1">
              <a:spcBef>
                <a:spcPts val="0"/>
              </a:spcBef>
              <a:buClr>
                <a:srgbClr val="00447F"/>
              </a:buClr>
              <a:buFont typeface="Wingdings" pitchFamily="2" charset="2"/>
              <a:buNone/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Через юго-восточную часть площади проходит ЛЭП-110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(Мамаканская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ГЭС – пос. Перевоз).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В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пределах месторождения есть ЛЭП 6 квт, проложенная для нужд старательских артелей, ведущих добычу россыпного золота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6"/>
          </p:nvPr>
        </p:nvSpPr>
        <p:spPr>
          <a:xfrm>
            <a:off x="517374" y="3194462"/>
            <a:ext cx="4695894" cy="381336"/>
          </a:xfrm>
        </p:spPr>
        <p:txBody>
          <a:bodyPr/>
          <a:lstStyle/>
          <a:p>
            <a:r>
              <a:rPr lang="ru-RU" dirty="0"/>
              <a:t>Необходимая </a:t>
            </a:r>
            <a:r>
              <a:rPr lang="ru-RU" dirty="0" smtClean="0"/>
              <a:t>инфраструктура и корректировка законодательства</a:t>
            </a:r>
            <a:endParaRPr lang="ru-RU" dirty="0"/>
          </a:p>
        </p:txBody>
      </p:sp>
      <p:cxnSp>
        <p:nvCxnSpPr>
          <p:cNvPr id="8" name="Gerade Verbindung 13"/>
          <p:cNvCxnSpPr>
            <a:cxnSpLocks/>
          </p:cNvCxnSpPr>
          <p:nvPr/>
        </p:nvCxnSpPr>
        <p:spPr bwMode="gray">
          <a:xfrm>
            <a:off x="539596" y="3604877"/>
            <a:ext cx="437863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53658" y="3659268"/>
            <a:ext cx="5009201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b="1" dirty="0">
                <a:solidFill>
                  <a:srgbClr val="00457C"/>
                </a:solidFill>
                <a:latin typeface="Calibri"/>
              </a:rPr>
              <a:t>Энергетическая инфраструктура </a:t>
            </a: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ГОКа </a:t>
            </a:r>
            <a:r>
              <a:rPr lang="ru-RU" altLang="ru-RU" sz="1200" b="1" dirty="0">
                <a:solidFill>
                  <a:srgbClr val="00457C"/>
                </a:solidFill>
                <a:latin typeface="Calibri"/>
              </a:rPr>
              <a:t>«Угахан</a:t>
            </a: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»                                                           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Для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электрификации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м. Угахан необходимо:                                                           1) не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менее 12 МВт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.                                                                                                                                   2) для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завершения подключения ГОКа к энергосетям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необходимо строительство  ЛЭП «Угахан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» 110 кВ и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подстанции ВЛ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Угахан-РП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Полюс, протяженностью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35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км.</a:t>
            </a: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 </a:t>
            </a: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Развитие </a:t>
            </a:r>
            <a:r>
              <a:rPr lang="ru-RU" altLang="ru-RU" sz="1200" b="1" dirty="0">
                <a:solidFill>
                  <a:srgbClr val="00457C"/>
                </a:solidFill>
                <a:latin typeface="Calibri"/>
              </a:rPr>
              <a:t>дорожной </a:t>
            </a: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инфраструктуры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 д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ля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успешной реализации проекта требуется строительство дорожной и социальной инфраструктуры: моста через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р.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Витим, автодороги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Уч.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Ыканское –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Уч. </a:t>
            </a:r>
            <a:r>
              <a:rPr lang="ru-RU" altLang="ru-RU" sz="1200" dirty="0">
                <a:solidFill>
                  <a:srgbClr val="00457C"/>
                </a:solidFill>
                <a:latin typeface="Calibri"/>
              </a:rPr>
              <a:t>Ожерелье.,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протяженностью  15 км.</a:t>
            </a: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r>
              <a:rPr lang="ru-RU" altLang="ru-RU" sz="1200" b="1" dirty="0" smtClean="0">
                <a:solidFill>
                  <a:srgbClr val="00457C"/>
                </a:solidFill>
                <a:latin typeface="Calibri"/>
              </a:rPr>
              <a:t>Изменение законодательства 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в части применения режима РИП для получателей субсидий. Имеющаяся </a:t>
            </a:r>
            <a:r>
              <a:rPr lang="ru-RU" altLang="ru-RU" sz="1200" dirty="0" err="1" smtClean="0">
                <a:solidFill>
                  <a:srgbClr val="00457C"/>
                </a:solidFill>
                <a:latin typeface="Calibri"/>
              </a:rPr>
              <a:t>законодате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 </a:t>
            </a:r>
            <a:r>
              <a:rPr lang="ru-RU" altLang="ru-RU" sz="1200" dirty="0" err="1" smtClean="0">
                <a:solidFill>
                  <a:srgbClr val="00457C"/>
                </a:solidFill>
                <a:latin typeface="Calibri"/>
              </a:rPr>
              <a:t>льная</a:t>
            </a:r>
            <a:r>
              <a:rPr lang="ru-RU" altLang="ru-RU" sz="1200" dirty="0" smtClean="0">
                <a:solidFill>
                  <a:srgbClr val="00457C"/>
                </a:solidFill>
                <a:latin typeface="Calibri"/>
              </a:rPr>
              <a:t> инициатива фактически лишает этой возможности инвесторов.</a:t>
            </a:r>
          </a:p>
          <a:p>
            <a:pPr marL="0" indent="0" eaLnBrk="1" hangingPunct="1">
              <a:spcBef>
                <a:spcPts val="0"/>
              </a:spcBef>
              <a:buClr>
                <a:srgbClr val="00447F"/>
              </a:buClr>
              <a:buNone/>
            </a:pPr>
            <a:endParaRPr lang="ru-RU" altLang="ru-RU" sz="1200" b="1" dirty="0" smtClean="0">
              <a:solidFill>
                <a:srgbClr val="00457C"/>
              </a:solidFill>
              <a:latin typeface="Calibri"/>
            </a:endParaRPr>
          </a:p>
          <a:p>
            <a:pPr eaLnBrk="1" hangingPunct="1">
              <a:spcBef>
                <a:spcPts val="0"/>
              </a:spcBef>
              <a:buClr>
                <a:srgbClr val="00447F"/>
              </a:buClr>
            </a:pPr>
            <a:endParaRPr lang="ru-RU" altLang="ru-RU" sz="1200" dirty="0">
              <a:solidFill>
                <a:srgbClr val="00457C"/>
              </a:solidFill>
              <a:latin typeface="Calibri"/>
            </a:endParaRPr>
          </a:p>
        </p:txBody>
      </p:sp>
      <p:cxnSp>
        <p:nvCxnSpPr>
          <p:cNvPr id="15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047250" y="1259948"/>
            <a:ext cx="4345325" cy="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5047250" y="980548"/>
            <a:ext cx="46071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rgbClr val="00447F"/>
                </a:solidFill>
              </a:rPr>
              <a:t>Строительство линии электропередач для ГОКа «</a:t>
            </a:r>
            <a:r>
              <a:rPr lang="ru-RU" altLang="ru-RU" sz="1200" b="1" dirty="0" err="1" smtClean="0">
                <a:solidFill>
                  <a:srgbClr val="00447F"/>
                </a:solidFill>
              </a:rPr>
              <a:t>Угахан</a:t>
            </a:r>
            <a:r>
              <a:rPr lang="ru-RU" altLang="ru-RU" sz="1200" b="1" dirty="0" smtClean="0">
                <a:solidFill>
                  <a:srgbClr val="00447F"/>
                </a:solidFill>
              </a:rPr>
              <a:t>»</a:t>
            </a:r>
            <a:endParaRPr lang="ru-RU" altLang="ru-RU" sz="1200" b="1" dirty="0">
              <a:solidFill>
                <a:srgbClr val="00447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3283" y="1377534"/>
            <a:ext cx="3442900" cy="507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6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317634"/>
            <a:ext cx="7634867" cy="537886"/>
          </a:xfrm>
        </p:spPr>
        <p:txBody>
          <a:bodyPr/>
          <a:lstStyle/>
          <a:p>
            <a:r>
              <a:rPr lang="ru-RU" sz="2000" dirty="0" smtClean="0"/>
              <a:t>ГОК «Угахан»: основные планируемые показатели проекта с учетом статуса РИП</a:t>
            </a:r>
            <a:endParaRPr lang="ru-RU" sz="2000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36033"/>
              </p:ext>
            </p:extLst>
          </p:nvPr>
        </p:nvGraphicFramePr>
        <p:xfrm>
          <a:off x="499229" y="3171692"/>
          <a:ext cx="8924923" cy="1112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082"/>
                <a:gridCol w="468053"/>
                <a:gridCol w="631708"/>
                <a:gridCol w="631708"/>
                <a:gridCol w="631708"/>
                <a:gridCol w="631708"/>
                <a:gridCol w="631708"/>
                <a:gridCol w="631708"/>
                <a:gridCol w="631708"/>
                <a:gridCol w="631708"/>
                <a:gridCol w="631708"/>
                <a:gridCol w="631708"/>
                <a:gridCol w="631708"/>
              </a:tblGrid>
              <a:tr h="185473"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1" marR="7751" marT="77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854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Производство золота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кг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1 358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2 843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2 861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2 889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2 828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2 736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2 849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2 920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2 950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3 163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1 657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Производство серебра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кг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315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318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321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324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348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182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7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Calibri" panose="020F0502020204030204" pitchFamily="34" charset="0"/>
                        </a:rPr>
                        <a:t>Выручка, в т.ч.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7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Золото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млн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3 27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6 9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598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6 8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7 0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7 1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7 6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86" rtl="0" eaLnBrk="1" fontAlgn="b" latinLnBrk="0" hangingPunct="1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995</a:t>
                      </a:r>
                      <a:r>
                        <a:rPr lang="ru-RU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5473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Серебро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млн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74" marR="9274" marT="927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7096"/>
              </p:ext>
            </p:extLst>
          </p:nvPr>
        </p:nvGraphicFramePr>
        <p:xfrm>
          <a:off x="500817" y="5721384"/>
          <a:ext cx="8912228" cy="442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110"/>
                <a:gridCol w="451234"/>
                <a:gridCol w="588407"/>
                <a:gridCol w="588407"/>
                <a:gridCol w="588407"/>
                <a:gridCol w="588407"/>
                <a:gridCol w="588407"/>
                <a:gridCol w="588407"/>
                <a:gridCol w="588407"/>
                <a:gridCol w="588407"/>
                <a:gridCol w="588407"/>
                <a:gridCol w="588407"/>
                <a:gridCol w="588407"/>
                <a:gridCol w="588407"/>
              </a:tblGrid>
              <a:tr h="15507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17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u="none" strike="noStrike" dirty="0">
                          <a:effectLst/>
                          <a:latin typeface="Calibri" panose="020F0502020204030204" pitchFamily="34" charset="0"/>
                        </a:rPr>
                        <a:t>Итого налоги и взносы во внебюджетные фонды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u="none" strike="noStrike" dirty="0" smtClean="0">
                          <a:effectLst/>
                          <a:latin typeface="Calibri" panose="020F0502020204030204" pitchFamily="34" charset="0"/>
                        </a:rPr>
                        <a:t>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2" marR="7752" marT="775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300 742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377 963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443 457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421 678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475 203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523 679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615 531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632 903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701 068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810 567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498 480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5 801 271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367370"/>
              </p:ext>
            </p:extLst>
          </p:nvPr>
        </p:nvGraphicFramePr>
        <p:xfrm>
          <a:off x="585479" y="1368426"/>
          <a:ext cx="5398073" cy="4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8283"/>
                <a:gridCol w="616182"/>
                <a:gridCol w="773402"/>
                <a:gridCol w="773402"/>
                <a:gridCol w="773402"/>
                <a:gridCol w="773402"/>
              </a:tblGrid>
              <a:tr h="17371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2017*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5634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млн.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10 069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63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т.ч.  ВЛ-110 </a:t>
                      </a:r>
                      <a:r>
                        <a:rPr lang="ru-RU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ГПП 110/6 </a:t>
                      </a:r>
                      <a:r>
                        <a:rPr lang="ru-RU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млн</a:t>
                      </a:r>
                      <a:r>
                        <a:rPr lang="ru-RU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руб.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" name="Текст 3"/>
          <p:cNvSpPr txBox="1">
            <a:spLocks/>
          </p:cNvSpPr>
          <p:nvPr/>
        </p:nvSpPr>
        <p:spPr bwMode="auto">
          <a:xfrm>
            <a:off x="856417" y="1084263"/>
            <a:ext cx="451457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 dirty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Капитальные затраты на реализацию </a:t>
            </a:r>
            <a:r>
              <a:rPr lang="ru-RU" altLang="ru-RU" sz="1400" b="1" dirty="0" smtClean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проекта (вкл. НДС) </a:t>
            </a:r>
            <a:endParaRPr lang="ru-RU" altLang="ru-RU" sz="1400" b="1" dirty="0">
              <a:solidFill>
                <a:srgbClr val="00447F"/>
              </a:solidFill>
              <a:latin typeface="Calibri" pitchFamily="34" charset="0"/>
              <a:ea typeface="LF_Kai"/>
              <a:cs typeface="Aparajita" pitchFamily="34" charset="0"/>
            </a:endParaRPr>
          </a:p>
        </p:txBody>
      </p:sp>
      <p:cxnSp>
        <p:nvCxnSpPr>
          <p:cNvPr id="26" name="Gerade Verbindung 10"/>
          <p:cNvCxnSpPr>
            <a:cxnSpLocks/>
          </p:cNvCxnSpPr>
          <p:nvPr/>
        </p:nvCxnSpPr>
        <p:spPr bwMode="gray">
          <a:xfrm flipV="1">
            <a:off x="848479" y="1293813"/>
            <a:ext cx="4637921" cy="11112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Текст 3"/>
          <p:cNvSpPr txBox="1">
            <a:spLocks/>
          </p:cNvSpPr>
          <p:nvPr/>
        </p:nvSpPr>
        <p:spPr bwMode="auto">
          <a:xfrm>
            <a:off x="858004" y="2887530"/>
            <a:ext cx="396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Производственные мощности </a:t>
            </a:r>
            <a:r>
              <a:rPr lang="ru-RU" altLang="ru-RU" sz="1400" b="1" dirty="0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проекта</a:t>
            </a:r>
          </a:p>
        </p:txBody>
      </p:sp>
      <p:cxnSp>
        <p:nvCxnSpPr>
          <p:cNvPr id="28" name="Gerade Verbindung 10"/>
          <p:cNvCxnSpPr>
            <a:cxnSpLocks/>
          </p:cNvCxnSpPr>
          <p:nvPr/>
        </p:nvCxnSpPr>
        <p:spPr bwMode="gray">
          <a:xfrm>
            <a:off x="850067" y="3108192"/>
            <a:ext cx="3973512" cy="0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Текст 3"/>
          <p:cNvSpPr txBox="1">
            <a:spLocks/>
          </p:cNvSpPr>
          <p:nvPr/>
        </p:nvSpPr>
        <p:spPr bwMode="auto">
          <a:xfrm>
            <a:off x="858004" y="5441984"/>
            <a:ext cx="396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Налоговые платежи от реализации проекта</a:t>
            </a:r>
          </a:p>
        </p:txBody>
      </p:sp>
      <p:cxnSp>
        <p:nvCxnSpPr>
          <p:cNvPr id="48" name="Gerade Verbindung 10"/>
          <p:cNvCxnSpPr>
            <a:cxnSpLocks/>
          </p:cNvCxnSpPr>
          <p:nvPr/>
        </p:nvCxnSpPr>
        <p:spPr bwMode="gray">
          <a:xfrm>
            <a:off x="850067" y="5662647"/>
            <a:ext cx="3973512" cy="0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Текст 3"/>
          <p:cNvSpPr txBox="1">
            <a:spLocks/>
          </p:cNvSpPr>
          <p:nvPr/>
        </p:nvSpPr>
        <p:spPr bwMode="auto">
          <a:xfrm>
            <a:off x="858004" y="4478612"/>
            <a:ext cx="39655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14" rIns="91429" bIns="45714" anchor="ctr"/>
          <a:lstStyle>
            <a:lvl1pPr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28650" indent="-17145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95350" indent="-174625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63638" indent="-227013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343025" indent="268288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18002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2574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27146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171825" indent="268288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447F"/>
              </a:buClr>
              <a:buSzPct val="120000"/>
              <a:buFont typeface="Wingdings" pitchFamily="2" charset="2"/>
              <a:buNone/>
            </a:pPr>
            <a:r>
              <a:rPr lang="ru-RU" altLang="ru-RU" sz="1400" b="1">
                <a:solidFill>
                  <a:srgbClr val="00447F"/>
                </a:solidFill>
                <a:latin typeface="Calibri" pitchFamily="34" charset="0"/>
                <a:ea typeface="LF_Kai"/>
                <a:cs typeface="Aparajita" pitchFamily="34" charset="0"/>
              </a:rPr>
              <a:t>Создание рабочих мест</a:t>
            </a:r>
          </a:p>
        </p:txBody>
      </p:sp>
      <p:cxnSp>
        <p:nvCxnSpPr>
          <p:cNvPr id="50" name="Gerade Verbindung 10"/>
          <p:cNvCxnSpPr>
            <a:cxnSpLocks/>
          </p:cNvCxnSpPr>
          <p:nvPr/>
        </p:nvCxnSpPr>
        <p:spPr bwMode="gray">
          <a:xfrm>
            <a:off x="850067" y="4697687"/>
            <a:ext cx="3973512" cy="0"/>
          </a:xfrm>
          <a:prstGeom prst="line">
            <a:avLst/>
          </a:prstGeom>
          <a:noFill/>
          <a:ln w="15875" algn="ctr">
            <a:solidFill>
              <a:srgbClr val="0044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332574"/>
              </p:ext>
            </p:extLst>
          </p:nvPr>
        </p:nvGraphicFramePr>
        <p:xfrm>
          <a:off x="480179" y="4748253"/>
          <a:ext cx="8950327" cy="445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1373"/>
                <a:gridCol w="468044"/>
                <a:gridCol w="632810"/>
                <a:gridCol w="632810"/>
                <a:gridCol w="632810"/>
                <a:gridCol w="632810"/>
                <a:gridCol w="632810"/>
                <a:gridCol w="632810"/>
                <a:gridCol w="632810"/>
                <a:gridCol w="632810"/>
                <a:gridCol w="632810"/>
                <a:gridCol w="632810"/>
                <a:gridCol w="632810"/>
              </a:tblGrid>
              <a:tr h="1435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282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Рабочие места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кол-во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453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827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НДФЛ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Calibri" panose="020F0502020204030204" pitchFamily="34" charset="0"/>
                        </a:rPr>
                        <a:t>тыс. руб.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  <a:latin typeface="Calibri" panose="020F0502020204030204" pitchFamily="34" charset="0"/>
                        </a:rPr>
                        <a:t>55 450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73" marR="6373" marT="636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508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20258" y="438152"/>
            <a:ext cx="7634867" cy="417367"/>
          </a:xfrm>
        </p:spPr>
        <p:txBody>
          <a:bodyPr/>
          <a:lstStyle/>
          <a:p>
            <a:r>
              <a:rPr lang="ru-RU" sz="2000" dirty="0" smtClean="0"/>
              <a:t>ГОК «Красный» – новый </a:t>
            </a:r>
            <a:r>
              <a:rPr lang="ru-RU" sz="2000" dirty="0"/>
              <a:t>центр развития в Бодайбинском </a:t>
            </a:r>
            <a:r>
              <a:rPr lang="ru-RU" sz="2000" dirty="0" smtClean="0"/>
              <a:t>                                  рудно-россыпном </a:t>
            </a:r>
            <a:r>
              <a:rPr lang="ru-RU" sz="2000" dirty="0"/>
              <a:t>узле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6577" y="1258721"/>
            <a:ext cx="4496893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ГОК расположен между м. Голец Высочайший и                                      г. Бодайбо на расстоянии 85 км.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Лицензия выдана до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25.04.2035 г.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Средние содержания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золота и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высокий коэффициент вскрыши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Завершены ГРР на основном участке лицензии, начаты проектно-изыскательские работы по ГОКу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algn="just"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Потребности в электроэнергии для пускового комплекса ГОК «Красный»: 4,9 МВт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6"/>
          </p:nvPr>
        </p:nvSpPr>
        <p:spPr>
          <a:xfrm>
            <a:off x="514355" y="1014655"/>
            <a:ext cx="4295773" cy="209550"/>
          </a:xfrm>
        </p:spPr>
        <p:txBody>
          <a:bodyPr/>
          <a:lstStyle/>
          <a:p>
            <a:r>
              <a:rPr lang="ru-RU" dirty="0" smtClean="0"/>
              <a:t>Обзор</a:t>
            </a:r>
            <a:endParaRPr lang="ru-RU" dirty="0"/>
          </a:p>
        </p:txBody>
      </p:sp>
      <p:cxnSp>
        <p:nvCxnSpPr>
          <p:cNvPr id="13" name="Gerade Verbindung 13"/>
          <p:cNvCxnSpPr>
            <a:cxnSpLocks/>
          </p:cNvCxnSpPr>
          <p:nvPr/>
        </p:nvCxnSpPr>
        <p:spPr bwMode="gray">
          <a:xfrm>
            <a:off x="536577" y="1253284"/>
            <a:ext cx="415083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593595"/>
              </p:ext>
            </p:extLst>
          </p:nvPr>
        </p:nvGraphicFramePr>
        <p:xfrm>
          <a:off x="5166633" y="1342598"/>
          <a:ext cx="4163798" cy="225091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48338"/>
                <a:gridCol w="2115460"/>
              </a:tblGrid>
              <a:tr h="1963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Собственник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ООО «Красный»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(51% ПАО «Высочайший», 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49%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Kopy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Goldfields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</a:tr>
              <a:tr h="19638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Стадия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Завершение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ГРР, начало проектно-изыскательских работ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7" marR="91447" marT="45682" marB="45682" anchor="ctr"/>
                </a:tc>
              </a:tr>
              <a:tr h="23729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Ресурсная</a:t>
                      </a:r>
                      <a:r>
                        <a:rPr lang="ru-RU" sz="900" b="1" baseline="0" dirty="0" smtClean="0"/>
                        <a:t> база</a:t>
                      </a:r>
                      <a:endParaRPr lang="ru-RU" sz="900" b="1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Bef>
                          <a:spcPct val="0"/>
                        </a:spcBef>
                        <a:buFont typeface="Wingdings" pitchFamily="2" charset="2"/>
                        <a:buNone/>
                      </a:pPr>
                      <a:r>
                        <a:rPr lang="ru-RU" altLang="ru-RU" sz="900" dirty="0" smtClean="0"/>
                        <a:t>44,2 тонны (С1+С2)</a:t>
                      </a:r>
                      <a:endParaRPr lang="en-GB" altLang="ru-RU" sz="900" dirty="0"/>
                    </a:p>
                  </a:txBody>
                  <a:tcPr marL="91447" marR="91447" marT="45682" marB="45682" anchor="ctr"/>
                </a:tc>
              </a:tr>
              <a:tr h="196381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Сроки</a:t>
                      </a:r>
                      <a:r>
                        <a:rPr lang="ru-RU" sz="900" b="1" baseline="0" dirty="0" smtClean="0"/>
                        <a:t> отработки </a:t>
                      </a:r>
                      <a:endParaRPr lang="ru-RU" sz="900" b="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2020-2029 гг.</a:t>
                      </a:r>
                      <a:endParaRPr lang="ru-RU" sz="900" dirty="0"/>
                    </a:p>
                  </a:txBody>
                  <a:tcPr marL="91447" marR="91447" marT="45682" marB="45682" anchor="ctr"/>
                </a:tc>
              </a:tr>
              <a:tr h="31425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Переработка (тыс. т/год)</a:t>
                      </a:r>
                      <a:endParaRPr lang="ru-RU" sz="900" b="1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800 – 1000 тыс. т../год (1ая очередь)</a:t>
                      </a:r>
                    </a:p>
                  </a:txBody>
                  <a:tcPr marL="91447" marR="91447" marT="45682" marB="45682" anchor="ctr"/>
                </a:tc>
              </a:tr>
              <a:tr h="314254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Производство золота в год</a:t>
                      </a:r>
                      <a:endParaRPr lang="ru-RU" sz="900" b="0" dirty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1000 кг. (1ая очередь)</a:t>
                      </a:r>
                      <a:endParaRPr lang="ru-RU" sz="900" dirty="0"/>
                    </a:p>
                  </a:txBody>
                  <a:tcPr marL="91447" marR="91447" marT="45682" marB="45682" anchor="ctr"/>
                </a:tc>
              </a:tr>
              <a:tr h="288060"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Капитальные затраты </a:t>
                      </a:r>
                      <a:r>
                        <a:rPr lang="en-US" sz="900" b="1" dirty="0" smtClean="0"/>
                        <a:t>(2016-2029)</a:t>
                      </a:r>
                      <a:endParaRPr lang="ru-RU" sz="900" b="1" dirty="0" smtClean="0"/>
                    </a:p>
                  </a:txBody>
                  <a:tcPr marL="91447" marR="91447" marT="45682" marB="456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4,8 млрд. руб. (1ая очередь)</a:t>
                      </a:r>
                      <a:endParaRPr lang="ru-RU" sz="900" dirty="0"/>
                    </a:p>
                  </a:txBody>
                  <a:tcPr marL="91447" marR="91447" marT="45682" marB="45682" anchor="ctr"/>
                </a:tc>
              </a:tr>
            </a:tbl>
          </a:graphicData>
        </a:graphic>
      </p:graphicFrame>
      <p:cxnSp>
        <p:nvCxnSpPr>
          <p:cNvPr id="21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5047250" y="1259948"/>
            <a:ext cx="4345325" cy="1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5047250" y="980548"/>
            <a:ext cx="25278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200" b="1" dirty="0" smtClean="0">
                <a:solidFill>
                  <a:schemeClr val="accent1"/>
                </a:solidFill>
              </a:rPr>
              <a:t>Основные параметры проекта</a:t>
            </a:r>
            <a:endParaRPr lang="ru-RU" altLang="ru-RU" sz="1200" b="1" dirty="0">
              <a:solidFill>
                <a:schemeClr val="accent1"/>
              </a:solidFill>
            </a:endParaRP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6"/>
          </p:nvPr>
        </p:nvSpPr>
        <p:spPr>
          <a:xfrm>
            <a:off x="544037" y="3612435"/>
            <a:ext cx="4295773" cy="209550"/>
          </a:xfrm>
        </p:spPr>
        <p:txBody>
          <a:bodyPr/>
          <a:lstStyle/>
          <a:p>
            <a:r>
              <a:rPr lang="ru-RU" dirty="0" smtClean="0"/>
              <a:t>Текущий статус</a:t>
            </a:r>
            <a:endParaRPr lang="ru-RU" dirty="0"/>
          </a:p>
        </p:txBody>
      </p:sp>
      <p:cxnSp>
        <p:nvCxnSpPr>
          <p:cNvPr id="25" name="Gerade Verbindung 13"/>
          <p:cNvCxnSpPr>
            <a:cxnSpLocks/>
          </p:cNvCxnSpPr>
          <p:nvPr/>
        </p:nvCxnSpPr>
        <p:spPr bwMode="gray">
          <a:xfrm>
            <a:off x="566259" y="3851064"/>
            <a:ext cx="4150833" cy="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36576" y="3900937"/>
            <a:ext cx="4496893" cy="182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2F2F2">
                    <a:alpha val="6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marL="174625" indent="-174625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80975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80975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80975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80975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Подтвержден промышленный потенциал, утверждены запасы золота в объеме 9,77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т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Прирост запасов золота (С1+С2) по оперативному подсчету до 44,2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т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Проведены полупромышленные исследования руды и начата разработка </a:t>
            </a:r>
            <a:r>
              <a:rPr lang="ru-RU" altLang="ru-RU" sz="1400" dirty="0" err="1">
                <a:solidFill>
                  <a:srgbClr val="00457C"/>
                </a:solidFill>
                <a:latin typeface="+mn-lt"/>
              </a:rPr>
              <a:t>Техрегламента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Получены ТУ на присоединение ГОКа «Красный» мощностью 4,9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МВт</a:t>
            </a:r>
          </a:p>
          <a:p>
            <a:pPr eaLnBrk="1" hangingPunct="1">
              <a:buClr>
                <a:schemeClr val="accent1"/>
              </a:buClr>
            </a:pP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Идет </a:t>
            </a:r>
            <a:r>
              <a:rPr lang="ru-RU" altLang="ru-RU" sz="1400" dirty="0">
                <a:solidFill>
                  <a:srgbClr val="00457C"/>
                </a:solidFill>
                <a:latin typeface="+mn-lt"/>
              </a:rPr>
              <a:t>разработка ТЭО инвестиций </a:t>
            </a:r>
            <a:r>
              <a:rPr lang="ru-RU" altLang="ru-RU" sz="1400" dirty="0" smtClean="0">
                <a:solidFill>
                  <a:srgbClr val="00457C"/>
                </a:solidFill>
                <a:latin typeface="+mn-lt"/>
              </a:rPr>
              <a:t>для начала проектно-изыскательских работ </a:t>
            </a:r>
            <a:endParaRPr lang="ru-RU" altLang="ru-RU" sz="1400" dirty="0">
              <a:solidFill>
                <a:srgbClr val="00457C"/>
              </a:solidFill>
              <a:latin typeface="+mn-lt"/>
            </a:endParaRPr>
          </a:p>
        </p:txBody>
      </p:sp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7188" r="22073" b="15656"/>
          <a:stretch>
            <a:fillRect/>
          </a:stretch>
        </p:blipFill>
        <p:spPr bwMode="auto">
          <a:xfrm>
            <a:off x="5268845" y="3761332"/>
            <a:ext cx="1847057" cy="234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294C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58" y="3712119"/>
            <a:ext cx="1740429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294C"/>
                  </a:outerShdw>
                </a:effectLst>
              </a14:hiddenEffects>
            </a:ext>
          </a:extLst>
        </p:spPr>
      </p:pic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7681338" y="6102894"/>
            <a:ext cx="156032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" i="1" dirty="0" smtClean="0"/>
              <a:t>Канава на уч</a:t>
            </a:r>
            <a:r>
              <a:rPr lang="ru-RU" altLang="ru-RU" sz="600" i="1" dirty="0"/>
              <a:t>. </a:t>
            </a:r>
            <a:r>
              <a:rPr lang="ru-RU" altLang="ru-RU" sz="600" i="1" dirty="0" smtClean="0"/>
              <a:t>Красный.</a:t>
            </a:r>
            <a:endParaRPr lang="ru-RU" altLang="ru-RU" sz="600" i="1" dirty="0"/>
          </a:p>
        </p:txBody>
      </p:sp>
      <p:sp>
        <p:nvSpPr>
          <p:cNvPr id="30" name="Text Box 76"/>
          <p:cNvSpPr txBox="1">
            <a:spLocks noChangeArrowheads="1"/>
          </p:cNvSpPr>
          <p:nvPr/>
        </p:nvSpPr>
        <p:spPr bwMode="auto">
          <a:xfrm>
            <a:off x="5412211" y="6102894"/>
            <a:ext cx="156032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4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40000"/>
              </a:spcBef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40000"/>
              </a:spcBef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" i="1" dirty="0" smtClean="0"/>
              <a:t>Вид на месторождение Красное.</a:t>
            </a:r>
            <a:endParaRPr lang="ru-RU" altLang="ru-RU" sz="600" i="1" dirty="0"/>
          </a:p>
        </p:txBody>
      </p:sp>
    </p:spTree>
    <p:extLst>
      <p:ext uri="{BB962C8B-B14F-4D97-AF65-F5344CB8AC3E}">
        <p14:creationId xmlns:p14="http://schemas.microsoft.com/office/powerpoint/2010/main" val="215442327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_RUS">
  <a:themeElements>
    <a:clrScheme name="GV GOL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47F"/>
      </a:accent1>
      <a:accent2>
        <a:srgbClr val="B4975A"/>
      </a:accent2>
      <a:accent3>
        <a:srgbClr val="E9E0CF"/>
      </a:accent3>
      <a:accent4>
        <a:srgbClr val="D0E1EC"/>
      </a:accent4>
      <a:accent5>
        <a:srgbClr val="C5C5C5"/>
      </a:accent5>
      <a:accent6>
        <a:srgbClr val="FFCC00"/>
      </a:accent6>
      <a:hlink>
        <a:srgbClr val="B2B2B2"/>
      </a:hlink>
      <a:folHlink>
        <a:srgbClr val="FF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00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2D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блон презентации_RUS">
  <a:themeElements>
    <a:clrScheme name="GV GOL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47F"/>
      </a:accent1>
      <a:accent2>
        <a:srgbClr val="B4975A"/>
      </a:accent2>
      <a:accent3>
        <a:srgbClr val="E9E0CF"/>
      </a:accent3>
      <a:accent4>
        <a:srgbClr val="D0E1EC"/>
      </a:accent4>
      <a:accent5>
        <a:srgbClr val="C5C5C5"/>
      </a:accent5>
      <a:accent6>
        <a:srgbClr val="FFCC00"/>
      </a:accent6>
      <a:hlink>
        <a:srgbClr val="B2B2B2"/>
      </a:hlink>
      <a:folHlink>
        <a:srgbClr val="FF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447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3D72"/>
        </a:accent6>
        <a:hlink>
          <a:srgbClr val="0099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00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7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0"/>
        </a:accent5>
        <a:accent6>
          <a:srgbClr val="2D2D8A"/>
        </a:accent6>
        <a:hlink>
          <a:srgbClr val="B2B2B2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4632</TotalTime>
  <Words>1970</Words>
  <Application>Microsoft Office PowerPoint</Application>
  <PresentationFormat>Лист A4 (210x297 мм)</PresentationFormat>
  <Paragraphs>397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Шаблон презентации_RUS</vt:lpstr>
      <vt:lpstr>1_Шаблон презентации_RUS</vt:lpstr>
      <vt:lpstr>Реализация двух новых инвестиционных проектов в Бодайбинском районе – ГОК «Угахан» и ГОК «Красный»   Инвестиционный Совет при Правительстве Иркутской области</vt:lpstr>
      <vt:lpstr>ПАО «Высочайший» сегодня</vt:lpstr>
      <vt:lpstr>ПАО «Высочайший»: налоговые отчисления в 2009-2016 гг.</vt:lpstr>
      <vt:lpstr>Значение проектов «Угахан» и «Красный» для Иркутской области</vt:lpstr>
      <vt:lpstr>ГОК «Угахан» – основной проект развития</vt:lpstr>
      <vt:lpstr>ГОК «Угахан»: текущий статус, планы на 2017 год </vt:lpstr>
      <vt:lpstr>ГОК «Угахан»: инфраструктурная и  законодательная проблематика проекта</vt:lpstr>
      <vt:lpstr>ГОК «Угахан»: основные планируемые показатели проекта с учетом статуса РИП</vt:lpstr>
      <vt:lpstr>ГОК «Красный» – новый центр развития в Бодайбинском                                   рудно-россыпном узле </vt:lpstr>
      <vt:lpstr>ГОК «Красный»: инфраструктурная проблематика проекта</vt:lpstr>
      <vt:lpstr>ГОК «Красный»: график реализации 1-й очереди проекта</vt:lpstr>
      <vt:lpstr>ГОК «Красный» (1ая очередь): основные показатели проекта с учетом статуса РИП</vt:lpstr>
      <vt:lpstr>Заключение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Костина Светлана</dc:creator>
  <cp:lastModifiedBy>Виктория Викторовна Никонорова</cp:lastModifiedBy>
  <cp:revision>2086</cp:revision>
  <cp:lastPrinted>2017-02-28T12:38:53Z</cp:lastPrinted>
  <dcterms:created xsi:type="dcterms:W3CDTF">2015-03-26T12:28:20Z</dcterms:created>
  <dcterms:modified xsi:type="dcterms:W3CDTF">2017-03-09T09:00:58Z</dcterms:modified>
</cp:coreProperties>
</file>